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notesSlides/notesSlide1.xml" ContentType="application/vnd.openxmlformats-officedocument.presentationml.notesSlide+xml"/>
  <Override PartName="/ppt/theme/themeOverride4.xml" ContentType="application/vnd.openxmlformats-officedocument.themeOverride+xml"/>
  <Override PartName="/ppt/notesSlides/notesSlide2.xml" ContentType="application/vnd.openxmlformats-officedocument.presentationml.notesSlide+xml"/>
  <Override PartName="/ppt/theme/themeOverride5.xml" ContentType="application/vnd.openxmlformats-officedocument.themeOverride+xml"/>
  <Override PartName="/ppt/notesSlides/notesSlide3.xml" ContentType="application/vnd.openxmlformats-officedocument.presentationml.notesSlide+xml"/>
  <Override PartName="/ppt/theme/themeOverride6.xml" ContentType="application/vnd.openxmlformats-officedocument.themeOverride+xml"/>
  <Override PartName="/ppt/notesSlides/notesSlide4.xml" ContentType="application/vnd.openxmlformats-officedocument.presentationml.notesSlide+xml"/>
  <Override PartName="/ppt/theme/themeOverride7.xml" ContentType="application/vnd.openxmlformats-officedocument.themeOverride+xml"/>
  <Override PartName="/ppt/notesSlides/notesSlide5.xml" ContentType="application/vnd.openxmlformats-officedocument.presentationml.notesSlide+xml"/>
  <Override PartName="/ppt/theme/themeOverride8.xml" ContentType="application/vnd.openxmlformats-officedocument.themeOverride+xml"/>
  <Override PartName="/ppt/notesSlides/notesSlide6.xml" ContentType="application/vnd.openxmlformats-officedocument.presentationml.notesSlide+xml"/>
  <Override PartName="/ppt/theme/themeOverride9.xml" ContentType="application/vnd.openxmlformats-officedocument.themeOverride+xml"/>
  <Override PartName="/ppt/notesSlides/notesSlide7.xml" ContentType="application/vnd.openxmlformats-officedocument.presentationml.notesSlide+xml"/>
  <Override PartName="/ppt/theme/themeOverride10.xml" ContentType="application/vnd.openxmlformats-officedocument.themeOverride+xml"/>
  <Override PartName="/ppt/notesSlides/notesSlide8.xml" ContentType="application/vnd.openxmlformats-officedocument.presentationml.notesSlide+xml"/>
  <Override PartName="/ppt/theme/themeOverride11.xml" ContentType="application/vnd.openxmlformats-officedocument.themeOverride+xml"/>
  <Override PartName="/ppt/notesSlides/notesSlide9.xml" ContentType="application/vnd.openxmlformats-officedocument.presentationml.notesSlide+xml"/>
  <Override PartName="/ppt/theme/themeOverride12.xml" ContentType="application/vnd.openxmlformats-officedocument.themeOverride+xml"/>
  <Override PartName="/ppt/notesSlides/notesSlide10.xml" ContentType="application/vnd.openxmlformats-officedocument.presentationml.notesSlide+xml"/>
  <Override PartName="/ppt/theme/themeOverride13.xml" ContentType="application/vnd.openxmlformats-officedocument.themeOverride+xml"/>
  <Override PartName="/ppt/notesSlides/notesSlide11.xml" ContentType="application/vnd.openxmlformats-officedocument.presentationml.notesSlide+xml"/>
  <Override PartName="/ppt/theme/themeOverride14.xml" ContentType="application/vnd.openxmlformats-officedocument.themeOverride+xml"/>
  <Override PartName="/ppt/notesSlides/notesSlide12.xml" ContentType="application/vnd.openxmlformats-officedocument.presentationml.notesSlide+xml"/>
  <Override PartName="/ppt/theme/themeOverride15.xml" ContentType="application/vnd.openxmlformats-officedocument.themeOverride+xml"/>
  <Override PartName="/ppt/notesSlides/notesSlide13.xml" ContentType="application/vnd.openxmlformats-officedocument.presentationml.notesSlide+xml"/>
  <Override PartName="/ppt/theme/themeOverride16.xml" ContentType="application/vnd.openxmlformats-officedocument.themeOverride+xml"/>
  <Override PartName="/ppt/notesSlides/notesSlide14.xml" ContentType="application/vnd.openxmlformats-officedocument.presentationml.notesSlide+xml"/>
  <Override PartName="/ppt/theme/themeOverride17.xml" ContentType="application/vnd.openxmlformats-officedocument.themeOverr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1"/>
  </p:notesMasterIdLst>
  <p:sldIdLst>
    <p:sldId id="277" r:id="rId2"/>
    <p:sldId id="257" r:id="rId3"/>
    <p:sldId id="256" r:id="rId4"/>
    <p:sldId id="266" r:id="rId5"/>
    <p:sldId id="267" r:id="rId6"/>
    <p:sldId id="268" r:id="rId7"/>
    <p:sldId id="269" r:id="rId8"/>
    <p:sldId id="270" r:id="rId9"/>
    <p:sldId id="271" r:id="rId10"/>
    <p:sldId id="272" r:id="rId11"/>
    <p:sldId id="273" r:id="rId12"/>
    <p:sldId id="274" r:id="rId13"/>
    <p:sldId id="275" r:id="rId14"/>
    <p:sldId id="276" r:id="rId15"/>
    <p:sldId id="278" r:id="rId16"/>
    <p:sldId id="279" r:id="rId17"/>
    <p:sldId id="280" r:id="rId18"/>
    <p:sldId id="281" r:id="rId19"/>
    <p:sldId id="282" r:id="rId20"/>
    <p:sldId id="584" r:id="rId21"/>
    <p:sldId id="588" r:id="rId22"/>
    <p:sldId id="594" r:id="rId23"/>
    <p:sldId id="591" r:id="rId24"/>
    <p:sldId id="592" r:id="rId25"/>
    <p:sldId id="589" r:id="rId26"/>
    <p:sldId id="590" r:id="rId27"/>
    <p:sldId id="593" r:id="rId28"/>
    <p:sldId id="595" r:id="rId29"/>
    <p:sldId id="587"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8F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CBE632-3159-44B7-B746-BBB3791AD671}" type="datetimeFigureOut">
              <a:rPr lang="en-US" smtClean="0"/>
              <a:t>5/8/2026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8D164F-FE92-45CA-A82C-290166B8F75B}" type="slidenum">
              <a:rPr lang="en-US" smtClean="0"/>
              <a:t>‹#›</a:t>
            </a:fld>
            <a:endParaRPr lang="en-US"/>
          </a:p>
        </p:txBody>
      </p:sp>
    </p:spTree>
    <p:extLst>
      <p:ext uri="{BB962C8B-B14F-4D97-AF65-F5344CB8AC3E}">
        <p14:creationId xmlns:p14="http://schemas.microsoft.com/office/powerpoint/2010/main" val="4035535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8D164F-FE92-45CA-A82C-290166B8F75B}" type="slidenum">
              <a:rPr lang="en-US" smtClean="0"/>
              <a:t>15</a:t>
            </a:fld>
            <a:endParaRPr lang="en-US"/>
          </a:p>
        </p:txBody>
      </p:sp>
    </p:spTree>
    <p:extLst>
      <p:ext uri="{BB962C8B-B14F-4D97-AF65-F5344CB8AC3E}">
        <p14:creationId xmlns:p14="http://schemas.microsoft.com/office/powerpoint/2010/main" val="1903063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5ADCF-3B66-2C8D-5166-FB1F3BA750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1FF3C4-88F5-70A0-28CA-A616D78792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B7DD35-C565-7D5E-B92D-5F36AB7E53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A80D0D-2EC9-1BD1-1883-04D9448D17FB}"/>
              </a:ext>
            </a:extLst>
          </p:cNvPr>
          <p:cNvSpPr>
            <a:spLocks noGrp="1"/>
          </p:cNvSpPr>
          <p:nvPr>
            <p:ph type="sldNum" sz="quarter" idx="5"/>
          </p:nvPr>
        </p:nvSpPr>
        <p:spPr/>
        <p:txBody>
          <a:bodyPr/>
          <a:lstStyle/>
          <a:p>
            <a:fld id="{068D164F-FE92-45CA-A82C-290166B8F75B}" type="slidenum">
              <a:rPr lang="en-US" smtClean="0"/>
              <a:t>24</a:t>
            </a:fld>
            <a:endParaRPr lang="en-US"/>
          </a:p>
        </p:txBody>
      </p:sp>
    </p:spTree>
    <p:extLst>
      <p:ext uri="{BB962C8B-B14F-4D97-AF65-F5344CB8AC3E}">
        <p14:creationId xmlns:p14="http://schemas.microsoft.com/office/powerpoint/2010/main" val="3885411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B8150-921D-18CB-EEE7-5120597625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09C4E8-43E8-48B6-5DCB-CCA174354B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138747-CCDC-3A98-D98E-FBEAE428AC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4D7FA0-D581-0B3E-53E2-5716DEFC9B83}"/>
              </a:ext>
            </a:extLst>
          </p:cNvPr>
          <p:cNvSpPr>
            <a:spLocks noGrp="1"/>
          </p:cNvSpPr>
          <p:nvPr>
            <p:ph type="sldNum" sz="quarter" idx="5"/>
          </p:nvPr>
        </p:nvSpPr>
        <p:spPr/>
        <p:txBody>
          <a:bodyPr/>
          <a:lstStyle/>
          <a:p>
            <a:fld id="{068D164F-FE92-45CA-A82C-290166B8F75B}" type="slidenum">
              <a:rPr lang="en-US" smtClean="0"/>
              <a:t>25</a:t>
            </a:fld>
            <a:endParaRPr lang="en-US"/>
          </a:p>
        </p:txBody>
      </p:sp>
    </p:spTree>
    <p:extLst>
      <p:ext uri="{BB962C8B-B14F-4D97-AF65-F5344CB8AC3E}">
        <p14:creationId xmlns:p14="http://schemas.microsoft.com/office/powerpoint/2010/main" val="8252008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B460D-0C08-9DC2-77E7-70EF132D07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B9D000-BD4B-E619-C3AF-BE076307A5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14246E-65C8-5F9B-96DB-CE3FFBE187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F8ECF5-0A9F-F237-A72C-93951C771897}"/>
              </a:ext>
            </a:extLst>
          </p:cNvPr>
          <p:cNvSpPr>
            <a:spLocks noGrp="1"/>
          </p:cNvSpPr>
          <p:nvPr>
            <p:ph type="sldNum" sz="quarter" idx="5"/>
          </p:nvPr>
        </p:nvSpPr>
        <p:spPr/>
        <p:txBody>
          <a:bodyPr/>
          <a:lstStyle/>
          <a:p>
            <a:fld id="{068D164F-FE92-45CA-A82C-290166B8F75B}" type="slidenum">
              <a:rPr lang="en-US" smtClean="0"/>
              <a:t>26</a:t>
            </a:fld>
            <a:endParaRPr lang="en-US"/>
          </a:p>
        </p:txBody>
      </p:sp>
    </p:spTree>
    <p:extLst>
      <p:ext uri="{BB962C8B-B14F-4D97-AF65-F5344CB8AC3E}">
        <p14:creationId xmlns:p14="http://schemas.microsoft.com/office/powerpoint/2010/main" val="28952677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743DF-8287-6C5D-1EB7-A30ADDAEDB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42E5DA-2906-913E-D5E4-B06920BA17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2D1688-340B-FA1F-E66F-6D22A0C8FE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F9491B-938D-1F12-BFFA-B3E7F9204F4F}"/>
              </a:ext>
            </a:extLst>
          </p:cNvPr>
          <p:cNvSpPr>
            <a:spLocks noGrp="1"/>
          </p:cNvSpPr>
          <p:nvPr>
            <p:ph type="sldNum" sz="quarter" idx="5"/>
          </p:nvPr>
        </p:nvSpPr>
        <p:spPr/>
        <p:txBody>
          <a:bodyPr/>
          <a:lstStyle/>
          <a:p>
            <a:fld id="{068D164F-FE92-45CA-A82C-290166B8F75B}" type="slidenum">
              <a:rPr lang="en-US" smtClean="0"/>
              <a:t>27</a:t>
            </a:fld>
            <a:endParaRPr lang="en-US"/>
          </a:p>
        </p:txBody>
      </p:sp>
    </p:spTree>
    <p:extLst>
      <p:ext uri="{BB962C8B-B14F-4D97-AF65-F5344CB8AC3E}">
        <p14:creationId xmlns:p14="http://schemas.microsoft.com/office/powerpoint/2010/main" val="6206744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C99AB-895D-5891-9E37-BDBE9664DB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19645A-60ED-1CFC-1D1F-21E0E54D0B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22A17B-A3FF-2239-DFA3-13E543360A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7F5F85-E20B-254B-CDC4-78F76E3883ED}"/>
              </a:ext>
            </a:extLst>
          </p:cNvPr>
          <p:cNvSpPr>
            <a:spLocks noGrp="1"/>
          </p:cNvSpPr>
          <p:nvPr>
            <p:ph type="sldNum" sz="quarter" idx="5"/>
          </p:nvPr>
        </p:nvSpPr>
        <p:spPr/>
        <p:txBody>
          <a:bodyPr/>
          <a:lstStyle/>
          <a:p>
            <a:fld id="{068D164F-FE92-45CA-A82C-290166B8F75B}" type="slidenum">
              <a:rPr lang="en-US" smtClean="0"/>
              <a:t>28</a:t>
            </a:fld>
            <a:endParaRPr lang="en-US"/>
          </a:p>
        </p:txBody>
      </p:sp>
    </p:spTree>
    <p:extLst>
      <p:ext uri="{BB962C8B-B14F-4D97-AF65-F5344CB8AC3E}">
        <p14:creationId xmlns:p14="http://schemas.microsoft.com/office/powerpoint/2010/main" val="2121739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9D3F0-7876-A82D-2C33-D345056B30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037FE1-AA12-42B4-FD78-86D59CE722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3E2819-9F37-C009-00D6-9F274E5F6C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8C77BE-E1F4-580E-CEC8-2F94CDFD0A28}"/>
              </a:ext>
            </a:extLst>
          </p:cNvPr>
          <p:cNvSpPr>
            <a:spLocks noGrp="1"/>
          </p:cNvSpPr>
          <p:nvPr>
            <p:ph type="sldNum" sz="quarter" idx="5"/>
          </p:nvPr>
        </p:nvSpPr>
        <p:spPr/>
        <p:txBody>
          <a:bodyPr/>
          <a:lstStyle/>
          <a:p>
            <a:fld id="{068D164F-FE92-45CA-A82C-290166B8F75B}" type="slidenum">
              <a:rPr lang="en-US" smtClean="0"/>
              <a:t>29</a:t>
            </a:fld>
            <a:endParaRPr lang="en-US"/>
          </a:p>
        </p:txBody>
      </p:sp>
    </p:spTree>
    <p:extLst>
      <p:ext uri="{BB962C8B-B14F-4D97-AF65-F5344CB8AC3E}">
        <p14:creationId xmlns:p14="http://schemas.microsoft.com/office/powerpoint/2010/main" val="3487352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CF5E4-FA30-5242-E3F2-5C49BF0ACA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E0654B-132F-460B-AAFE-E6AF3B8572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473790-B06D-7D99-B690-D18FABC390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AEB391-2585-1CE3-7CA9-0E3C0F6E52DA}"/>
              </a:ext>
            </a:extLst>
          </p:cNvPr>
          <p:cNvSpPr>
            <a:spLocks noGrp="1"/>
          </p:cNvSpPr>
          <p:nvPr>
            <p:ph type="sldNum" sz="quarter" idx="5"/>
          </p:nvPr>
        </p:nvSpPr>
        <p:spPr/>
        <p:txBody>
          <a:bodyPr/>
          <a:lstStyle/>
          <a:p>
            <a:fld id="{068D164F-FE92-45CA-A82C-290166B8F75B}" type="slidenum">
              <a:rPr lang="en-US" smtClean="0"/>
              <a:t>16</a:t>
            </a:fld>
            <a:endParaRPr lang="en-US"/>
          </a:p>
        </p:txBody>
      </p:sp>
    </p:spTree>
    <p:extLst>
      <p:ext uri="{BB962C8B-B14F-4D97-AF65-F5344CB8AC3E}">
        <p14:creationId xmlns:p14="http://schemas.microsoft.com/office/powerpoint/2010/main" val="3139326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EB9AC-0EED-C2D3-C606-0B7774CC52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A045D7-DD19-C15D-23D6-A7C372F83C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53165-5332-0153-F2ED-DEA13D1546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760E36-6F12-B100-04FA-84D7FF0ABF6C}"/>
              </a:ext>
            </a:extLst>
          </p:cNvPr>
          <p:cNvSpPr>
            <a:spLocks noGrp="1"/>
          </p:cNvSpPr>
          <p:nvPr>
            <p:ph type="sldNum" sz="quarter" idx="5"/>
          </p:nvPr>
        </p:nvSpPr>
        <p:spPr/>
        <p:txBody>
          <a:bodyPr/>
          <a:lstStyle/>
          <a:p>
            <a:fld id="{068D164F-FE92-45CA-A82C-290166B8F75B}" type="slidenum">
              <a:rPr lang="en-US" smtClean="0"/>
              <a:t>17</a:t>
            </a:fld>
            <a:endParaRPr lang="en-US"/>
          </a:p>
        </p:txBody>
      </p:sp>
    </p:spTree>
    <p:extLst>
      <p:ext uri="{BB962C8B-B14F-4D97-AF65-F5344CB8AC3E}">
        <p14:creationId xmlns:p14="http://schemas.microsoft.com/office/powerpoint/2010/main" val="119441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864E3-45AB-AE4C-D01A-46D86EF06C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2906B9-CDE6-484A-6D80-919B58A886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612558-D599-6AD8-7D86-8ADB65BBDE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E9AC5F-415A-8B55-8E37-F63CA3C054EF}"/>
              </a:ext>
            </a:extLst>
          </p:cNvPr>
          <p:cNvSpPr>
            <a:spLocks noGrp="1"/>
          </p:cNvSpPr>
          <p:nvPr>
            <p:ph type="sldNum" sz="quarter" idx="5"/>
          </p:nvPr>
        </p:nvSpPr>
        <p:spPr/>
        <p:txBody>
          <a:bodyPr/>
          <a:lstStyle/>
          <a:p>
            <a:fld id="{068D164F-FE92-45CA-A82C-290166B8F75B}" type="slidenum">
              <a:rPr lang="en-US" smtClean="0"/>
              <a:t>18</a:t>
            </a:fld>
            <a:endParaRPr lang="en-US"/>
          </a:p>
        </p:txBody>
      </p:sp>
    </p:spTree>
    <p:extLst>
      <p:ext uri="{BB962C8B-B14F-4D97-AF65-F5344CB8AC3E}">
        <p14:creationId xmlns:p14="http://schemas.microsoft.com/office/powerpoint/2010/main" val="3474648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B9E66-9DC6-AAF5-DEFB-EF9A2AE508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6ECE91-5BC7-94BF-23C9-33535BC0CB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4B777E-45B2-DCD9-260C-C53C6373A8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C518FB-CF90-8CAE-FFA7-DD10A87CBFF7}"/>
              </a:ext>
            </a:extLst>
          </p:cNvPr>
          <p:cNvSpPr>
            <a:spLocks noGrp="1"/>
          </p:cNvSpPr>
          <p:nvPr>
            <p:ph type="sldNum" sz="quarter" idx="5"/>
          </p:nvPr>
        </p:nvSpPr>
        <p:spPr/>
        <p:txBody>
          <a:bodyPr/>
          <a:lstStyle/>
          <a:p>
            <a:fld id="{068D164F-FE92-45CA-A82C-290166B8F75B}" type="slidenum">
              <a:rPr lang="en-US" smtClean="0"/>
              <a:t>19</a:t>
            </a:fld>
            <a:endParaRPr lang="en-US"/>
          </a:p>
        </p:txBody>
      </p:sp>
    </p:spTree>
    <p:extLst>
      <p:ext uri="{BB962C8B-B14F-4D97-AF65-F5344CB8AC3E}">
        <p14:creationId xmlns:p14="http://schemas.microsoft.com/office/powerpoint/2010/main" val="385787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69CB7-F534-5D48-7C15-0EBD29D446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DF6A72-2FFF-0195-08E7-31EEB72090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4582E0-7414-5AE8-99C6-34325FDBE2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9240A5-3FCA-9AF7-34CE-E5C4CB15C50E}"/>
              </a:ext>
            </a:extLst>
          </p:cNvPr>
          <p:cNvSpPr>
            <a:spLocks noGrp="1"/>
          </p:cNvSpPr>
          <p:nvPr>
            <p:ph type="sldNum" sz="quarter" idx="5"/>
          </p:nvPr>
        </p:nvSpPr>
        <p:spPr/>
        <p:txBody>
          <a:bodyPr/>
          <a:lstStyle/>
          <a:p>
            <a:fld id="{068D164F-FE92-45CA-A82C-290166B8F75B}" type="slidenum">
              <a:rPr lang="en-US" smtClean="0"/>
              <a:t>20</a:t>
            </a:fld>
            <a:endParaRPr lang="en-US"/>
          </a:p>
        </p:txBody>
      </p:sp>
    </p:spTree>
    <p:extLst>
      <p:ext uri="{BB962C8B-B14F-4D97-AF65-F5344CB8AC3E}">
        <p14:creationId xmlns:p14="http://schemas.microsoft.com/office/powerpoint/2010/main" val="23692420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322EC-D544-796F-88EB-10D3457EB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1C5012-19CD-F6A2-0910-FF7C1ADC6C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1BA718-4D25-7069-BF5B-45ECB1D2C7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1484FD-44D5-A1F8-CD03-2FDD3948F077}"/>
              </a:ext>
            </a:extLst>
          </p:cNvPr>
          <p:cNvSpPr>
            <a:spLocks noGrp="1"/>
          </p:cNvSpPr>
          <p:nvPr>
            <p:ph type="sldNum" sz="quarter" idx="5"/>
          </p:nvPr>
        </p:nvSpPr>
        <p:spPr/>
        <p:txBody>
          <a:bodyPr/>
          <a:lstStyle/>
          <a:p>
            <a:fld id="{068D164F-FE92-45CA-A82C-290166B8F75B}" type="slidenum">
              <a:rPr lang="en-US" smtClean="0"/>
              <a:t>21</a:t>
            </a:fld>
            <a:endParaRPr lang="en-US"/>
          </a:p>
        </p:txBody>
      </p:sp>
    </p:spTree>
    <p:extLst>
      <p:ext uri="{BB962C8B-B14F-4D97-AF65-F5344CB8AC3E}">
        <p14:creationId xmlns:p14="http://schemas.microsoft.com/office/powerpoint/2010/main" val="993826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9268A-3B28-D74E-BA65-FE0C024BBC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51BA59-491D-C43F-0D58-FE62AB7E1F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A2E5E5-8051-1DDA-D519-4702ACCBFE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1E11C9-B0DA-516E-9D04-B35D102558B1}"/>
              </a:ext>
            </a:extLst>
          </p:cNvPr>
          <p:cNvSpPr>
            <a:spLocks noGrp="1"/>
          </p:cNvSpPr>
          <p:nvPr>
            <p:ph type="sldNum" sz="quarter" idx="5"/>
          </p:nvPr>
        </p:nvSpPr>
        <p:spPr/>
        <p:txBody>
          <a:bodyPr/>
          <a:lstStyle/>
          <a:p>
            <a:fld id="{068D164F-FE92-45CA-A82C-290166B8F75B}" type="slidenum">
              <a:rPr lang="en-US" smtClean="0"/>
              <a:t>22</a:t>
            </a:fld>
            <a:endParaRPr lang="en-US"/>
          </a:p>
        </p:txBody>
      </p:sp>
    </p:spTree>
    <p:extLst>
      <p:ext uri="{BB962C8B-B14F-4D97-AF65-F5344CB8AC3E}">
        <p14:creationId xmlns:p14="http://schemas.microsoft.com/office/powerpoint/2010/main" val="20287475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227E5-9773-3F2B-7EFC-30DFE8CBCC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43E1B7-622E-24DA-20CA-7B8F96F387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98F59A-D9A5-00B6-D963-0EFDB3A36B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388BDA-4B80-0B00-E7AF-EC9CBA33A562}"/>
              </a:ext>
            </a:extLst>
          </p:cNvPr>
          <p:cNvSpPr>
            <a:spLocks noGrp="1"/>
          </p:cNvSpPr>
          <p:nvPr>
            <p:ph type="sldNum" sz="quarter" idx="5"/>
          </p:nvPr>
        </p:nvSpPr>
        <p:spPr/>
        <p:txBody>
          <a:bodyPr/>
          <a:lstStyle/>
          <a:p>
            <a:fld id="{068D164F-FE92-45CA-A82C-290166B8F75B}" type="slidenum">
              <a:rPr lang="en-US" smtClean="0"/>
              <a:t>23</a:t>
            </a:fld>
            <a:endParaRPr lang="en-US"/>
          </a:p>
        </p:txBody>
      </p:sp>
    </p:spTree>
    <p:extLst>
      <p:ext uri="{BB962C8B-B14F-4D97-AF65-F5344CB8AC3E}">
        <p14:creationId xmlns:p14="http://schemas.microsoft.com/office/powerpoint/2010/main" val="2756294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5C77E0-BC11-4448-B895-61EADD04A007}" type="datetime1">
              <a:rPr lang="en-US" smtClean="0"/>
              <a:t>5/8/2026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638686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02A01A-46A9-413E-BE4E-1AE181F53F8C}" type="datetime1">
              <a:rPr lang="en-US" smtClean="0"/>
              <a:t>5/8/2026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367918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93EFCB-1A88-4AE8-ADBF-793DAB4FC005}" type="datetime1">
              <a:rPr lang="en-US" smtClean="0"/>
              <a:t>5/8/2026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04405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65871D-5132-4DA1-8A98-9390EA2DEA5C}" type="datetime1">
              <a:rPr lang="en-US" smtClean="0"/>
              <a:t>5/8/2026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768065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98ED81-A8C6-4ECB-9633-7FB559B31103}" type="datetime1">
              <a:rPr lang="en-US" smtClean="0"/>
              <a:t>5/8/2026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63915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AE1F15-943A-40F5-B63C-433E49981FC1}" type="datetime1">
              <a:rPr lang="en-US" smtClean="0"/>
              <a:t>5/8/2026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172285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BE43A7-CB82-4216-A945-E3E169C0591C}" type="datetime1">
              <a:rPr lang="en-US" smtClean="0"/>
              <a:t>5/8/2026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582823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01D849-D1BD-4F0C-8A8A-BE871E4EB46E}" type="datetime1">
              <a:rPr lang="en-US" smtClean="0"/>
              <a:t>5/8/2026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597309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8AF0A4-832C-40E1-A841-727D2F61F09E}" type="datetime1">
              <a:rPr lang="en-US" smtClean="0"/>
              <a:t>5/8/2026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61866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5AB214-51CE-41B5-9EFC-12E031FB2464}" type="datetime1">
              <a:rPr lang="en-US" smtClean="0"/>
              <a:t>5/8/2026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999024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0294064-043B-479F-95B9-1D85A39168ED}" type="datetime1">
              <a:rPr lang="en-US" smtClean="0"/>
              <a:t>5/8/2026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160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28DB22-FA5D-4944-AFFE-4BED0E277D7B}" type="datetime1">
              <a:rPr lang="en-US" smtClean="0"/>
              <a:t>5/8/2026</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925176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1B4B26-E9FC-4AED-8C7E-6F4C74226B42}" type="datetime1">
              <a:rPr lang="en-US" smtClean="0"/>
              <a:t>5/8/2026</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201030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291AFA-2E46-4679-99D4-145C767BDB55}" type="datetime1">
              <a:rPr lang="en-US" smtClean="0"/>
              <a:t>5/8/2026</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544695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8A20D5-2502-465C-8709-3C08371D9596}" type="datetime1">
              <a:rPr lang="en-US" smtClean="0"/>
              <a:t>5/8/2026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172708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405FFF-3BB0-4BAE-8C05-4D729C3DDA59}" type="datetime1">
              <a:rPr lang="en-US" smtClean="0"/>
              <a:t>5/8/2026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824721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C03DDC-4791-4D35-B6EB-E0D9EDC5B2CB}" type="datetime1">
              <a:rPr lang="en-US" smtClean="0"/>
              <a:t>5/8/2026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7E7843D-FF13-4365-9478-9625B70A2705}" type="slidenum">
              <a:rPr lang="en-US" smtClean="0"/>
              <a:t>‹#›</a:t>
            </a:fld>
            <a:endParaRPr lang="en-US"/>
          </a:p>
        </p:txBody>
      </p:sp>
    </p:spTree>
    <p:extLst>
      <p:ext uri="{BB962C8B-B14F-4D97-AF65-F5344CB8AC3E}">
        <p14:creationId xmlns:p14="http://schemas.microsoft.com/office/powerpoint/2010/main" val="28244369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john.c.garner@wv.gov" TargetMode="External"/><Relationship Id="rId2" Type="http://schemas.openxmlformats.org/officeDocument/2006/relationships/hyperlink" Target="http://www.wvcad.org/ni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Shelly.J.Woda@wv.gov" TargetMode="External"/><Relationship Id="rId2" Type="http://schemas.openxmlformats.org/officeDocument/2006/relationships/hyperlink" Target="mailto:Jennifer.L.Ferrell@wv.gov"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hyperlink" Target="http://www.wvcad.org/nip" TargetMode="Externa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hyperlink" Target="mailto:john.c.garner@wv.gov" TargetMode="Externa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7.xml"/><Relationship Id="rId4" Type="http://schemas.openxmlformats.org/officeDocument/2006/relationships/hyperlink" Target="https://tax.wv.gov/Documents/TaxForms/2015/nipa2.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8.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10.xml"/><Relationship Id="rId4" Type="http://schemas.openxmlformats.org/officeDocument/2006/relationships/hyperlink" Target="http://www.wvcad.org/nip" TargetMode="Externa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11.xml"/><Relationship Id="rId4" Type="http://schemas.openxmlformats.org/officeDocument/2006/relationships/image" Target="../media/image5.tmp"/></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12.xml"/><Relationship Id="rId4" Type="http://schemas.openxmlformats.org/officeDocument/2006/relationships/image" Target="../media/image6.tmp"/></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hemeOverride" Target="../theme/themeOverride13.xml"/><Relationship Id="rId4" Type="http://schemas.openxmlformats.org/officeDocument/2006/relationships/hyperlink" Target="http://www.wvcad.org/nip" TargetMode="Externa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hemeOverride" Target="../theme/themeOverride14.xml"/><Relationship Id="rId5" Type="http://schemas.openxmlformats.org/officeDocument/2006/relationships/hyperlink" Target="mailto:john.c.garner@wv.gov" TargetMode="External"/><Relationship Id="rId4" Type="http://schemas.openxmlformats.org/officeDocument/2006/relationships/hyperlink" Target="http://www.wvcad.org/nip" TargetMode="Externa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17.xml"/><Relationship Id="rId6" Type="http://schemas.openxmlformats.org/officeDocument/2006/relationships/hyperlink" Target="mailto:Shelly.J.Woda@wv.gov" TargetMode="External"/><Relationship Id="rId5" Type="http://schemas.openxmlformats.org/officeDocument/2006/relationships/hyperlink" Target="mailto:Jennifer.L.Ferrell@wv.gov"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wvcad.org/NI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wvcad.org/nip" TargetMode="External"/><Relationship Id="rId2" Type="http://schemas.openxmlformats.org/officeDocument/2006/relationships/hyperlink" Target="http://www.irs.go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wvcad.org/nip" TargetMode="External"/><Relationship Id="rId2" Type="http://schemas.openxmlformats.org/officeDocument/2006/relationships/hyperlink" Target="mailto:john.c.garner@wv.gov"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70C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0511DBAD-7F75-3CCA-1121-5ACBA69557E2}"/>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218EDAA-3C93-CFED-08FE-850F4BDF4010}"/>
              </a:ext>
            </a:extLst>
          </p:cNvPr>
          <p:cNvPicPr>
            <a:picLocks noChangeAspect="1"/>
          </p:cNvPicPr>
          <p:nvPr/>
        </p:nvPicPr>
        <p:blipFill>
          <a:blip r:embed="rId2">
            <a:duotone>
              <a:prstClr val="black"/>
              <a:prstClr val="white"/>
            </a:duotone>
          </a:blip>
          <a:srcRect l="24267" t="6648" r="18269"/>
          <a:stretch>
            <a:fillRect/>
          </a:stretch>
        </p:blipFill>
        <p:spPr>
          <a:xfrm>
            <a:off x="5123543" y="-1"/>
            <a:ext cx="7065281" cy="6858001"/>
          </a:xfrm>
          <a:custGeom>
            <a:avLst/>
            <a:gdLst/>
            <a:ahLst/>
            <a:cxnLst/>
            <a:rect l="l" t="t" r="r" b="b"/>
            <a:pathLst>
              <a:path w="7065281" h="6858001">
                <a:moveTo>
                  <a:pt x="379987" y="0"/>
                </a:moveTo>
                <a:lnTo>
                  <a:pt x="7065281" y="0"/>
                </a:lnTo>
                <a:lnTo>
                  <a:pt x="7065281" y="6858001"/>
                </a:lnTo>
                <a:lnTo>
                  <a:pt x="27809" y="6858001"/>
                </a:lnTo>
                <a:lnTo>
                  <a:pt x="1803228" y="4521201"/>
                </a:lnTo>
                <a:close/>
                <a:moveTo>
                  <a:pt x="0" y="0"/>
                </a:moveTo>
                <a:lnTo>
                  <a:pt x="379987" y="0"/>
                </a:lnTo>
                <a:lnTo>
                  <a:pt x="0" y="407"/>
                </a:lnTo>
                <a:close/>
              </a:path>
            </a:pathLst>
          </a:custGeom>
          <a:gradFill>
            <a:gsLst>
              <a:gs pos="0">
                <a:srgbClr val="0070C0">
                  <a:alpha val="73000"/>
                </a:srgb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
        <p:nvSpPr>
          <p:cNvPr id="3" name="Subtitle 2">
            <a:extLst>
              <a:ext uri="{FF2B5EF4-FFF2-40B4-BE49-F238E27FC236}">
                <a16:creationId xmlns:a16="http://schemas.microsoft.com/office/drawing/2014/main" id="{BE2D0610-FB40-CBB1-9571-A0AF6DC5B536}"/>
              </a:ext>
            </a:extLst>
          </p:cNvPr>
          <p:cNvSpPr>
            <a:spLocks noGrp="1"/>
          </p:cNvSpPr>
          <p:nvPr>
            <p:ph type="subTitle" idx="1"/>
          </p:nvPr>
        </p:nvSpPr>
        <p:spPr>
          <a:xfrm>
            <a:off x="677335" y="4050831"/>
            <a:ext cx="5113217" cy="1096901"/>
          </a:xfrm>
        </p:spPr>
        <p:txBody>
          <a:bodyPr>
            <a:noAutofit/>
          </a:bodyPr>
          <a:lstStyle/>
          <a:p>
            <a:r>
              <a:rPr lang="en-US" sz="2400" b="1" dirty="0">
                <a:solidFill>
                  <a:srgbClr val="0070C0"/>
                </a:solidFill>
              </a:rPr>
              <a:t>Two-part Instruction Guide</a:t>
            </a:r>
          </a:p>
          <a:p>
            <a:r>
              <a:rPr lang="en-US" b="1" dirty="0">
                <a:solidFill>
                  <a:srgbClr val="0070C0"/>
                </a:solidFill>
              </a:rPr>
              <a:t>for applying for and administering the NIP tax credit program</a:t>
            </a:r>
          </a:p>
        </p:txBody>
      </p:sp>
      <p:cxnSp>
        <p:nvCxnSpPr>
          <p:cNvPr id="6" name="Straight Connector 5">
            <a:extLst>
              <a:ext uri="{FF2B5EF4-FFF2-40B4-BE49-F238E27FC236}">
                <a16:creationId xmlns:a16="http://schemas.microsoft.com/office/drawing/2014/main" id="{A08C6D61-B05B-65FC-07AA-AF351FB6AA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7AC34B87-951F-BCDE-A9CD-77BD3FE2550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8" name="Rectangle 23">
            <a:extLst>
              <a:ext uri="{FF2B5EF4-FFF2-40B4-BE49-F238E27FC236}">
                <a16:creationId xmlns:a16="http://schemas.microsoft.com/office/drawing/2014/main" id="{24C9AC91-46E7-E1CA-1D58-F6E9A4161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0B708085-2F82-5BF0-4074-4D45695D9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24">
            <a:extLst>
              <a:ext uri="{FF2B5EF4-FFF2-40B4-BE49-F238E27FC236}">
                <a16:creationId xmlns:a16="http://schemas.microsoft.com/office/drawing/2014/main" id="{8BFD3384-F12E-E15B-8F4E-8BE7D41A0E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7">
            <a:extLst>
              <a:ext uri="{FF2B5EF4-FFF2-40B4-BE49-F238E27FC236}">
                <a16:creationId xmlns:a16="http://schemas.microsoft.com/office/drawing/2014/main" id="{446C557F-995B-8454-55B8-08557098E4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8">
            <a:extLst>
              <a:ext uri="{FF2B5EF4-FFF2-40B4-BE49-F238E27FC236}">
                <a16:creationId xmlns:a16="http://schemas.microsoft.com/office/drawing/2014/main" id="{7C71CF73-792C-6031-1B1F-A13B272CB4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9">
            <a:extLst>
              <a:ext uri="{FF2B5EF4-FFF2-40B4-BE49-F238E27FC236}">
                <a16:creationId xmlns:a16="http://schemas.microsoft.com/office/drawing/2014/main" id="{7447DCB6-CFA6-E158-B70E-B3321372B8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Isosceles Triangle 29">
            <a:extLst>
              <a:ext uri="{FF2B5EF4-FFF2-40B4-BE49-F238E27FC236}">
                <a16:creationId xmlns:a16="http://schemas.microsoft.com/office/drawing/2014/main" id="{2079B623-2966-57DF-E48B-8DDB458B76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10" name="Picture 9">
            <a:extLst>
              <a:ext uri="{FF2B5EF4-FFF2-40B4-BE49-F238E27FC236}">
                <a16:creationId xmlns:a16="http://schemas.microsoft.com/office/drawing/2014/main" id="{8A357EC3-4500-D7FC-DBD9-1AA3858427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037" y="1594093"/>
            <a:ext cx="5123515" cy="2369093"/>
          </a:xfrm>
          <a:prstGeom prst="rect">
            <a:avLst/>
          </a:prstGeom>
        </p:spPr>
      </p:pic>
      <p:sp>
        <p:nvSpPr>
          <p:cNvPr id="2" name="Slide Number Placeholder 7">
            <a:extLst>
              <a:ext uri="{FF2B5EF4-FFF2-40B4-BE49-F238E27FC236}">
                <a16:creationId xmlns:a16="http://schemas.microsoft.com/office/drawing/2014/main" id="{E43019A0-A9C6-B5BC-7916-E68554435CA6}"/>
              </a:ext>
            </a:extLst>
          </p:cNvPr>
          <p:cNvSpPr>
            <a:spLocks noGrp="1"/>
          </p:cNvSpPr>
          <p:nvPr>
            <p:ph type="sldNum" sz="quarter" idx="12"/>
          </p:nvPr>
        </p:nvSpPr>
        <p:spPr>
          <a:xfrm>
            <a:off x="10832916" y="6041362"/>
            <a:ext cx="683339" cy="365125"/>
          </a:xfrm>
        </p:spPr>
        <p:txBody>
          <a:bodyPr/>
          <a:lstStyle/>
          <a:p>
            <a:fld id="{87E7843D-FF13-4365-9478-9625B70A2705}" type="slidenum">
              <a:rPr lang="en-US" sz="2400" smtClean="0">
                <a:solidFill>
                  <a:schemeClr val="tx1"/>
                </a:solidFill>
              </a:rPr>
              <a:t>1</a:t>
            </a:fld>
            <a:endParaRPr lang="en-US" sz="2400" dirty="0">
              <a:solidFill>
                <a:schemeClr val="tx1"/>
              </a:solidFill>
            </a:endParaRPr>
          </a:p>
        </p:txBody>
      </p:sp>
    </p:spTree>
    <p:extLst>
      <p:ext uri="{BB962C8B-B14F-4D97-AF65-F5344CB8AC3E}">
        <p14:creationId xmlns:p14="http://schemas.microsoft.com/office/powerpoint/2010/main" val="1651429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CF814-C301-BE20-1D1D-E22D5ECB30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DFF726-0F73-85AF-61F5-26B81AA37F84}"/>
              </a:ext>
            </a:extLst>
          </p:cNvPr>
          <p:cNvSpPr>
            <a:spLocks noGrp="1"/>
          </p:cNvSpPr>
          <p:nvPr>
            <p:ph type="title"/>
          </p:nvPr>
        </p:nvSpPr>
        <p:spPr>
          <a:xfrm>
            <a:off x="677334" y="609600"/>
            <a:ext cx="8596668" cy="799475"/>
          </a:xfrm>
        </p:spPr>
        <p:txBody>
          <a:bodyPr>
            <a:normAutofit/>
          </a:bodyPr>
          <a:lstStyle/>
          <a:p>
            <a:r>
              <a:rPr lang="en-US" dirty="0"/>
              <a:t>About the Application</a:t>
            </a:r>
            <a:endParaRPr lang="en-US" sz="2200" dirty="0"/>
          </a:p>
        </p:txBody>
      </p:sp>
      <p:sp>
        <p:nvSpPr>
          <p:cNvPr id="3" name="Content Placeholder 2">
            <a:extLst>
              <a:ext uri="{FF2B5EF4-FFF2-40B4-BE49-F238E27FC236}">
                <a16:creationId xmlns:a16="http://schemas.microsoft.com/office/drawing/2014/main" id="{9B648868-2B5D-2FE5-801A-366ECCA09263}"/>
              </a:ext>
            </a:extLst>
          </p:cNvPr>
          <p:cNvSpPr>
            <a:spLocks noGrp="1"/>
          </p:cNvSpPr>
          <p:nvPr>
            <p:ph idx="1"/>
          </p:nvPr>
        </p:nvSpPr>
        <p:spPr>
          <a:xfrm>
            <a:off x="677334" y="1543987"/>
            <a:ext cx="8596668" cy="4961744"/>
          </a:xfrm>
        </p:spPr>
        <p:txBody>
          <a:bodyPr>
            <a:normAutofit lnSpcReduction="10000"/>
          </a:bodyPr>
          <a:lstStyle/>
          <a:p>
            <a:r>
              <a:rPr lang="en-US" dirty="0"/>
              <a:t>When completing the application, take note of information that is in </a:t>
            </a:r>
            <a:r>
              <a:rPr lang="en-US" b="1" dirty="0"/>
              <a:t>bold print</a:t>
            </a:r>
            <a:r>
              <a:rPr lang="en-US" dirty="0"/>
              <a:t>, </a:t>
            </a:r>
            <a:r>
              <a:rPr lang="en-US" u="sng" dirty="0"/>
              <a:t>underlined</a:t>
            </a:r>
            <a:r>
              <a:rPr lang="en-US" dirty="0"/>
              <a:t>,       bullet pointed, or in </a:t>
            </a:r>
            <a:r>
              <a:rPr lang="en-US" dirty="0">
                <a:solidFill>
                  <a:srgbClr val="FF0000"/>
                </a:solidFill>
              </a:rPr>
              <a:t>red lettering</a:t>
            </a:r>
            <a:r>
              <a:rPr lang="en-US" dirty="0"/>
              <a:t>. These are meant to emphasize certain requirements when responding to a particular question.</a:t>
            </a:r>
          </a:p>
          <a:p>
            <a:r>
              <a:rPr lang="en-US" dirty="0"/>
              <a:t>Remember to answer each question thoroughly and precisely. Brief answers that get straight to the point and cover all the required elements of the question are favored over long responses.</a:t>
            </a:r>
          </a:p>
          <a:p>
            <a:r>
              <a:rPr lang="en-US" dirty="0"/>
              <a:t>If your organization is awarded credit, your Project Description will be made public on our website. When completing this section, be sure to proofread and spell check as we will publish exactly what you submit.</a:t>
            </a:r>
          </a:p>
          <a:p>
            <a:r>
              <a:rPr lang="en-US" dirty="0"/>
              <a:t>In certain sections where data points are requested, such as “poverty rate” for example, you may use any current, trustworthy source of your choosing. However, be sure to list the source you are quoting in your response.</a:t>
            </a:r>
          </a:p>
          <a:p>
            <a:r>
              <a:rPr lang="en-US" dirty="0"/>
              <a:t>When you consider how much credit to request, remember, you will be required to demonstrate that your organization has successfully raised 2 times the amount of your request in donations for the past year. </a:t>
            </a:r>
          </a:p>
          <a:p>
            <a:r>
              <a:rPr lang="en-US" dirty="0">
                <a:solidFill>
                  <a:srgbClr val="FF0000"/>
                </a:solidFill>
              </a:rPr>
              <a:t>The application deadline is June 30</a:t>
            </a:r>
            <a:r>
              <a:rPr lang="en-US" baseline="30000" dirty="0">
                <a:solidFill>
                  <a:srgbClr val="FF0000"/>
                </a:solidFill>
              </a:rPr>
              <a:t>th</a:t>
            </a:r>
            <a:r>
              <a:rPr lang="en-US" dirty="0">
                <a:solidFill>
                  <a:srgbClr val="FF0000"/>
                </a:solidFill>
              </a:rPr>
              <a:t> at 5pm</a:t>
            </a:r>
            <a:r>
              <a:rPr lang="en-US" dirty="0"/>
              <a:t>.</a:t>
            </a:r>
          </a:p>
          <a:p>
            <a:endParaRPr lang="en-US" dirty="0"/>
          </a:p>
        </p:txBody>
      </p:sp>
      <p:pic>
        <p:nvPicPr>
          <p:cNvPr id="5" name="Graphic 4" descr="Badge 1 with solid fill">
            <a:extLst>
              <a:ext uri="{FF2B5EF4-FFF2-40B4-BE49-F238E27FC236}">
                <a16:creationId xmlns:a16="http://schemas.microsoft.com/office/drawing/2014/main" id="{747ED3B7-BD57-B34B-EBC8-95C9288A0515}"/>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022929" y="1768839"/>
            <a:ext cx="457200" cy="357352"/>
          </a:xfrm>
          <a:prstGeom prst="rect">
            <a:avLst/>
          </a:prstGeom>
        </p:spPr>
      </p:pic>
      <p:sp>
        <p:nvSpPr>
          <p:cNvPr id="7" name="Slide Number Placeholder 6">
            <a:extLst>
              <a:ext uri="{FF2B5EF4-FFF2-40B4-BE49-F238E27FC236}">
                <a16:creationId xmlns:a16="http://schemas.microsoft.com/office/drawing/2014/main" id="{B45A6A2D-4F06-E6D3-3303-CF6D07B9DF89}"/>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10</a:t>
            </a:fld>
            <a:endParaRPr lang="en-US" sz="2400">
              <a:solidFill>
                <a:schemeClr val="tx1"/>
              </a:solidFill>
            </a:endParaRPr>
          </a:p>
        </p:txBody>
      </p:sp>
    </p:spTree>
    <p:extLst>
      <p:ext uri="{BB962C8B-B14F-4D97-AF65-F5344CB8AC3E}">
        <p14:creationId xmlns:p14="http://schemas.microsoft.com/office/powerpoint/2010/main" val="2021567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0C455-2574-1DEE-4EAC-1CBEFB69B5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21F1C2-428B-9D83-59AA-EBDAAC429A98}"/>
              </a:ext>
            </a:extLst>
          </p:cNvPr>
          <p:cNvSpPr>
            <a:spLocks noGrp="1"/>
          </p:cNvSpPr>
          <p:nvPr>
            <p:ph type="title"/>
          </p:nvPr>
        </p:nvSpPr>
        <p:spPr>
          <a:xfrm>
            <a:off x="677334" y="609600"/>
            <a:ext cx="8596668" cy="799475"/>
          </a:xfrm>
        </p:spPr>
        <p:txBody>
          <a:bodyPr>
            <a:normAutofit/>
          </a:bodyPr>
          <a:lstStyle/>
          <a:p>
            <a:r>
              <a:rPr lang="en-US" dirty="0"/>
              <a:t>Completing the Application</a:t>
            </a:r>
            <a:endParaRPr lang="en-US" sz="2200" dirty="0"/>
          </a:p>
        </p:txBody>
      </p:sp>
      <p:sp>
        <p:nvSpPr>
          <p:cNvPr id="3" name="Content Placeholder 2">
            <a:extLst>
              <a:ext uri="{FF2B5EF4-FFF2-40B4-BE49-F238E27FC236}">
                <a16:creationId xmlns:a16="http://schemas.microsoft.com/office/drawing/2014/main" id="{B5066CE1-47D7-1AE7-C958-1DFC34C89752}"/>
              </a:ext>
            </a:extLst>
          </p:cNvPr>
          <p:cNvSpPr>
            <a:spLocks noGrp="1"/>
          </p:cNvSpPr>
          <p:nvPr>
            <p:ph idx="1"/>
          </p:nvPr>
        </p:nvSpPr>
        <p:spPr>
          <a:xfrm>
            <a:off x="677334" y="1543987"/>
            <a:ext cx="8596668" cy="4961744"/>
          </a:xfrm>
        </p:spPr>
        <p:txBody>
          <a:bodyPr>
            <a:normAutofit/>
          </a:bodyPr>
          <a:lstStyle/>
          <a:p>
            <a:r>
              <a:rPr lang="en-US" dirty="0"/>
              <a:t>To begin the application, login to your organization’s NIP account at </a:t>
            </a:r>
            <a:r>
              <a:rPr lang="en-US" dirty="0">
                <a:hlinkClick r:id="rId2"/>
              </a:rPr>
              <a:t>www.wvcad.org/nip</a:t>
            </a:r>
            <a:r>
              <a:rPr lang="en-US" dirty="0"/>
              <a:t>.</a:t>
            </a:r>
          </a:p>
          <a:p>
            <a:r>
              <a:rPr lang="en-US" dirty="0"/>
              <a:t>At the top left side, select “Apply”.</a:t>
            </a:r>
          </a:p>
          <a:p>
            <a:r>
              <a:rPr lang="en-US" dirty="0"/>
              <a:t>Complete all the required* responses making sure to answer each question thoroughly, providing sources where requested. </a:t>
            </a:r>
          </a:p>
          <a:p>
            <a:r>
              <a:rPr lang="en-US" dirty="0"/>
              <a:t>Attach all required documents.</a:t>
            </a:r>
          </a:p>
          <a:p>
            <a:r>
              <a:rPr lang="en-US" dirty="0"/>
              <a:t>Type your name in the signature line and add the date.</a:t>
            </a:r>
          </a:p>
          <a:p>
            <a:r>
              <a:rPr lang="en-US" dirty="0"/>
              <a:t>Click submit to send the application.</a:t>
            </a:r>
          </a:p>
          <a:p>
            <a:r>
              <a:rPr lang="en-US" dirty="0"/>
              <a:t>Check your email to ensure you have the “Application Received” email and then keep it somewhere safe as proof of your submission.</a:t>
            </a:r>
          </a:p>
          <a:p>
            <a:r>
              <a:rPr lang="en-US" dirty="0"/>
              <a:t>If questions arise, please contact me at </a:t>
            </a:r>
            <a:r>
              <a:rPr lang="en-US" dirty="0">
                <a:hlinkClick r:id="rId3"/>
              </a:rPr>
              <a:t>john.c.garner@wv.gov</a:t>
            </a:r>
            <a:r>
              <a:rPr lang="en-US" dirty="0"/>
              <a:t>.</a:t>
            </a:r>
          </a:p>
          <a:p>
            <a:r>
              <a:rPr lang="en-US" dirty="0"/>
              <a:t>Our office will be in contact should we need any additional information.</a:t>
            </a:r>
          </a:p>
          <a:p>
            <a:r>
              <a:rPr lang="en-US" dirty="0"/>
              <a:t>We anticipate awards being announced on September 1</a:t>
            </a:r>
            <a:r>
              <a:rPr lang="en-US" baseline="30000" dirty="0"/>
              <a:t>st</a:t>
            </a:r>
            <a:r>
              <a:rPr lang="en-US" dirty="0"/>
              <a:t>.</a:t>
            </a:r>
          </a:p>
        </p:txBody>
      </p:sp>
      <p:sp>
        <p:nvSpPr>
          <p:cNvPr id="6" name="Slide Number Placeholder 5">
            <a:extLst>
              <a:ext uri="{FF2B5EF4-FFF2-40B4-BE49-F238E27FC236}">
                <a16:creationId xmlns:a16="http://schemas.microsoft.com/office/drawing/2014/main" id="{0EB2EBF5-3C8F-4E84-0CB2-8027484E3857}"/>
              </a:ext>
            </a:extLst>
          </p:cNvPr>
          <p:cNvSpPr>
            <a:spLocks noGrp="1"/>
          </p:cNvSpPr>
          <p:nvPr>
            <p:ph type="sldNum" sz="quarter" idx="12"/>
          </p:nvPr>
        </p:nvSpPr>
        <p:spPr>
          <a:xfrm>
            <a:off x="10831327" y="6026372"/>
            <a:ext cx="683339" cy="365125"/>
          </a:xfrm>
        </p:spPr>
        <p:txBody>
          <a:bodyPr/>
          <a:lstStyle/>
          <a:p>
            <a:fld id="{87E7843D-FF13-4365-9478-9625B70A2705}" type="slidenum">
              <a:rPr lang="en-US" sz="2400" smtClean="0">
                <a:solidFill>
                  <a:schemeClr val="tx1"/>
                </a:solidFill>
              </a:rPr>
              <a:t>11</a:t>
            </a:fld>
            <a:endParaRPr lang="en-US" sz="2400">
              <a:solidFill>
                <a:schemeClr val="tx1"/>
              </a:solidFill>
            </a:endParaRPr>
          </a:p>
        </p:txBody>
      </p:sp>
    </p:spTree>
    <p:extLst>
      <p:ext uri="{BB962C8B-B14F-4D97-AF65-F5344CB8AC3E}">
        <p14:creationId xmlns:p14="http://schemas.microsoft.com/office/powerpoint/2010/main" val="2790712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F11D2-E9D0-4793-9DFF-FCDFAD5D2C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AA9054-10C1-4875-74C2-D275B74C3575}"/>
              </a:ext>
            </a:extLst>
          </p:cNvPr>
          <p:cNvSpPr>
            <a:spLocks noGrp="1"/>
          </p:cNvSpPr>
          <p:nvPr>
            <p:ph type="title"/>
          </p:nvPr>
        </p:nvSpPr>
        <p:spPr>
          <a:xfrm>
            <a:off x="598010" y="2338466"/>
            <a:ext cx="3882261" cy="644577"/>
          </a:xfrm>
        </p:spPr>
        <p:txBody>
          <a:bodyPr>
            <a:normAutofit/>
          </a:bodyPr>
          <a:lstStyle/>
          <a:p>
            <a:r>
              <a:rPr lang="en-US" b="1" dirty="0">
                <a:solidFill>
                  <a:schemeClr val="tx1"/>
                </a:solidFill>
              </a:rPr>
              <a:t>NIP Contacts</a:t>
            </a:r>
            <a:endParaRPr lang="en-US" sz="2200" b="1" dirty="0">
              <a:solidFill>
                <a:schemeClr val="tx1"/>
              </a:solidFill>
            </a:endParaRPr>
          </a:p>
        </p:txBody>
      </p:sp>
      <p:sp>
        <p:nvSpPr>
          <p:cNvPr id="6" name="Slide Number Placeholder 5">
            <a:extLst>
              <a:ext uri="{FF2B5EF4-FFF2-40B4-BE49-F238E27FC236}">
                <a16:creationId xmlns:a16="http://schemas.microsoft.com/office/drawing/2014/main" id="{5F2FC5C5-5EE1-4AE8-CC7B-7B744B7E4A0B}"/>
              </a:ext>
            </a:extLst>
          </p:cNvPr>
          <p:cNvSpPr>
            <a:spLocks noGrp="1"/>
          </p:cNvSpPr>
          <p:nvPr>
            <p:ph type="sldNum" sz="quarter" idx="12"/>
          </p:nvPr>
        </p:nvSpPr>
        <p:spPr>
          <a:xfrm>
            <a:off x="10831327" y="6026372"/>
            <a:ext cx="683339" cy="365125"/>
          </a:xfrm>
        </p:spPr>
        <p:txBody>
          <a:bodyPr/>
          <a:lstStyle/>
          <a:p>
            <a:fld id="{87E7843D-FF13-4365-9478-9625B70A2705}" type="slidenum">
              <a:rPr lang="en-US" sz="2400" smtClean="0">
                <a:solidFill>
                  <a:schemeClr val="tx1"/>
                </a:solidFill>
              </a:rPr>
              <a:t>12</a:t>
            </a:fld>
            <a:endParaRPr lang="en-US" sz="2400">
              <a:solidFill>
                <a:schemeClr val="tx1"/>
              </a:solidFill>
            </a:endParaRPr>
          </a:p>
        </p:txBody>
      </p:sp>
      <p:sp>
        <p:nvSpPr>
          <p:cNvPr id="9" name="Subtitle 2">
            <a:extLst>
              <a:ext uri="{FF2B5EF4-FFF2-40B4-BE49-F238E27FC236}">
                <a16:creationId xmlns:a16="http://schemas.microsoft.com/office/drawing/2014/main" id="{A12AB478-21A2-D013-BD6B-7E1681457611}"/>
              </a:ext>
            </a:extLst>
          </p:cNvPr>
          <p:cNvSpPr>
            <a:spLocks noGrp="1"/>
          </p:cNvSpPr>
          <p:nvPr>
            <p:ph idx="1"/>
          </p:nvPr>
        </p:nvSpPr>
        <p:spPr>
          <a:xfrm>
            <a:off x="598539" y="3103291"/>
            <a:ext cx="3534373" cy="2923081"/>
          </a:xfrm>
        </p:spPr>
        <p:txBody>
          <a:bodyPr vert="horz" lIns="91440" tIns="45720" rIns="91440" bIns="45720" rtlCol="0">
            <a:normAutofit fontScale="40000" lnSpcReduction="20000"/>
          </a:bodyPr>
          <a:lstStyle/>
          <a:p>
            <a:pPr marL="0" indent="0" algn="l">
              <a:lnSpc>
                <a:spcPct val="90000"/>
              </a:lnSpc>
              <a:buNone/>
            </a:pPr>
            <a:r>
              <a:rPr lang="en-US" sz="4300" b="1" dirty="0">
                <a:solidFill>
                  <a:schemeClr val="tx1">
                    <a:lumMod val="75000"/>
                    <a:lumOff val="25000"/>
                  </a:schemeClr>
                </a:solidFill>
              </a:rPr>
              <a:t>Chris Garner, NIP Coordinator</a:t>
            </a:r>
          </a:p>
          <a:p>
            <a:pPr marL="0" indent="0" algn="l">
              <a:lnSpc>
                <a:spcPct val="90000"/>
              </a:lnSpc>
              <a:buNone/>
            </a:pPr>
            <a:r>
              <a:rPr lang="en-US" sz="4300" b="1" u="sng" dirty="0">
                <a:solidFill>
                  <a:schemeClr val="accent1"/>
                </a:solidFill>
              </a:rPr>
              <a:t>John.C.Garner@wv.gov</a:t>
            </a:r>
          </a:p>
          <a:p>
            <a:pPr marL="0" indent="0" algn="l">
              <a:lnSpc>
                <a:spcPct val="90000"/>
              </a:lnSpc>
              <a:buNone/>
            </a:pPr>
            <a:endParaRPr lang="en-US" sz="4300" b="1" u="sng" dirty="0">
              <a:solidFill>
                <a:schemeClr val="tx1">
                  <a:lumMod val="75000"/>
                  <a:lumOff val="25000"/>
                </a:schemeClr>
              </a:solidFill>
            </a:endParaRPr>
          </a:p>
          <a:p>
            <a:pPr marL="0" indent="0">
              <a:lnSpc>
                <a:spcPct val="90000"/>
              </a:lnSpc>
              <a:buNone/>
            </a:pPr>
            <a:r>
              <a:rPr lang="en-US" sz="4300" b="1" dirty="0"/>
              <a:t>Jennifer Ferrell, Director </a:t>
            </a:r>
          </a:p>
          <a:p>
            <a:pPr marL="0" indent="0">
              <a:lnSpc>
                <a:spcPct val="90000"/>
              </a:lnSpc>
              <a:buNone/>
            </a:pPr>
            <a:r>
              <a:rPr lang="en-US" sz="4300" b="1" dirty="0"/>
              <a:t>Community Sustainability</a:t>
            </a:r>
          </a:p>
          <a:p>
            <a:pPr marL="0" indent="0">
              <a:lnSpc>
                <a:spcPct val="90000"/>
              </a:lnSpc>
              <a:buNone/>
            </a:pPr>
            <a:r>
              <a:rPr lang="en-US" sz="4300" b="1" dirty="0">
                <a:hlinkClick r:id="rId2"/>
              </a:rPr>
              <a:t>Jennifer.L.Ferrell@wv.gov</a:t>
            </a:r>
            <a:endParaRPr lang="en-US" sz="4300" b="1" dirty="0"/>
          </a:p>
          <a:p>
            <a:pPr marL="0" indent="0">
              <a:lnSpc>
                <a:spcPct val="90000"/>
              </a:lnSpc>
              <a:buNone/>
            </a:pPr>
            <a:endParaRPr lang="en-US" sz="4300" b="1" dirty="0"/>
          </a:p>
          <a:p>
            <a:pPr marL="0" indent="0">
              <a:lnSpc>
                <a:spcPct val="90000"/>
              </a:lnSpc>
              <a:buNone/>
            </a:pPr>
            <a:r>
              <a:rPr lang="en-US" sz="4300" b="1" dirty="0"/>
              <a:t>Shelly J. Woda, Unit Manager</a:t>
            </a:r>
          </a:p>
          <a:p>
            <a:pPr marL="0" indent="0">
              <a:lnSpc>
                <a:spcPct val="90000"/>
              </a:lnSpc>
              <a:buNone/>
            </a:pPr>
            <a:r>
              <a:rPr lang="en-US" sz="4300" b="1" dirty="0">
                <a:hlinkClick r:id="rId3"/>
              </a:rPr>
              <a:t>Shelly.J.Woda@wv.gov</a:t>
            </a:r>
            <a:r>
              <a:rPr lang="en-US" sz="4300" b="1" dirty="0"/>
              <a:t> </a:t>
            </a:r>
          </a:p>
          <a:p>
            <a:pPr marL="0" indent="0" algn="l">
              <a:lnSpc>
                <a:spcPct val="90000"/>
              </a:lnSpc>
              <a:buNone/>
            </a:pPr>
            <a:endParaRPr lang="en-US" sz="4300" b="1" dirty="0">
              <a:solidFill>
                <a:schemeClr val="tx1">
                  <a:lumMod val="75000"/>
                  <a:lumOff val="25000"/>
                </a:schemeClr>
              </a:solidFill>
            </a:endParaRPr>
          </a:p>
          <a:p>
            <a:pPr algn="l">
              <a:lnSpc>
                <a:spcPct val="90000"/>
              </a:lnSpc>
              <a:buFont typeface="Wingdings 3" charset="2"/>
              <a:buChar char=""/>
            </a:pPr>
            <a:endParaRPr lang="en-US" sz="600" b="1" dirty="0">
              <a:solidFill>
                <a:schemeClr val="tx1">
                  <a:lumMod val="75000"/>
                  <a:lumOff val="25000"/>
                </a:schemeClr>
              </a:solidFill>
            </a:endParaRPr>
          </a:p>
        </p:txBody>
      </p:sp>
      <p:sp>
        <p:nvSpPr>
          <p:cNvPr id="11" name="TextBox 10">
            <a:extLst>
              <a:ext uri="{FF2B5EF4-FFF2-40B4-BE49-F238E27FC236}">
                <a16:creationId xmlns:a16="http://schemas.microsoft.com/office/drawing/2014/main" id="{060D1848-DF0B-8C14-DEF9-DB0D10A26CC2}"/>
              </a:ext>
            </a:extLst>
          </p:cNvPr>
          <p:cNvSpPr txBox="1"/>
          <p:nvPr/>
        </p:nvSpPr>
        <p:spPr>
          <a:xfrm>
            <a:off x="4480271" y="3687668"/>
            <a:ext cx="5044191" cy="1754326"/>
          </a:xfrm>
          <a:prstGeom prst="rect">
            <a:avLst/>
          </a:prstGeom>
          <a:noFill/>
        </p:spPr>
        <p:txBody>
          <a:bodyPr wrap="square">
            <a:spAutoFit/>
          </a:bodyPr>
          <a:lstStyle/>
          <a:p>
            <a:r>
              <a:rPr lang="en-US" dirty="0"/>
              <a:t>West Virginia Development Office</a:t>
            </a:r>
          </a:p>
          <a:p>
            <a:r>
              <a:rPr lang="en-US" dirty="0"/>
              <a:t>Community Advancement and Development</a:t>
            </a:r>
          </a:p>
          <a:p>
            <a:r>
              <a:rPr lang="en-US" dirty="0"/>
              <a:t>Building 3, Suite 700</a:t>
            </a:r>
          </a:p>
          <a:p>
            <a:r>
              <a:rPr lang="en-US" dirty="0"/>
              <a:t>1900 Kanawha Boulevard, E.</a:t>
            </a:r>
          </a:p>
          <a:p>
            <a:r>
              <a:rPr lang="en-US" dirty="0"/>
              <a:t>Charleston, WV 25304</a:t>
            </a:r>
          </a:p>
          <a:p>
            <a:r>
              <a:rPr lang="en-US" dirty="0"/>
              <a:t>304-558-2234</a:t>
            </a:r>
          </a:p>
        </p:txBody>
      </p:sp>
      <p:pic>
        <p:nvPicPr>
          <p:cNvPr id="3" name="Picture 2">
            <a:extLst>
              <a:ext uri="{FF2B5EF4-FFF2-40B4-BE49-F238E27FC236}">
                <a16:creationId xmlns:a16="http://schemas.microsoft.com/office/drawing/2014/main" id="{F398EEA4-78BA-50C4-58E9-9EB3477915D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7335" y="609600"/>
            <a:ext cx="6652855" cy="1589283"/>
          </a:xfrm>
          <a:prstGeom prst="rect">
            <a:avLst/>
          </a:prstGeom>
        </p:spPr>
      </p:pic>
    </p:spTree>
    <p:extLst>
      <p:ext uri="{BB962C8B-B14F-4D97-AF65-F5344CB8AC3E}">
        <p14:creationId xmlns:p14="http://schemas.microsoft.com/office/powerpoint/2010/main" val="3584485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921A414-CC90-0DF8-DD65-ACCB93FF361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C0DFE51-BA2F-D618-6946-6E3E8AF3A722}"/>
              </a:ext>
            </a:extLst>
          </p:cNvPr>
          <p:cNvPicPr>
            <a:picLocks noChangeAspect="1"/>
          </p:cNvPicPr>
          <p:nvPr/>
        </p:nvPicPr>
        <p:blipFill>
          <a:blip r:embed="rId3">
            <a:duotone>
              <a:prstClr val="black"/>
              <a:prstClr val="white"/>
            </a:duotone>
          </a:blip>
          <a:srcRect l="24267" t="6648" r="18269"/>
          <a:stretch>
            <a:fillRect/>
          </a:stretch>
        </p:blipFill>
        <p:spPr>
          <a:xfrm>
            <a:off x="5123543" y="-1"/>
            <a:ext cx="7065281" cy="6858001"/>
          </a:xfrm>
          <a:custGeom>
            <a:avLst/>
            <a:gdLst/>
            <a:ahLst/>
            <a:cxnLst/>
            <a:rect l="l" t="t" r="r" b="b"/>
            <a:pathLst>
              <a:path w="7065281" h="6858001">
                <a:moveTo>
                  <a:pt x="379987" y="0"/>
                </a:moveTo>
                <a:lnTo>
                  <a:pt x="7065281" y="0"/>
                </a:lnTo>
                <a:lnTo>
                  <a:pt x="7065281" y="6858001"/>
                </a:lnTo>
                <a:lnTo>
                  <a:pt x="27809" y="6858001"/>
                </a:lnTo>
                <a:lnTo>
                  <a:pt x="1803228" y="4521201"/>
                </a:lnTo>
                <a:close/>
                <a:moveTo>
                  <a:pt x="0" y="0"/>
                </a:moveTo>
                <a:lnTo>
                  <a:pt x="379987" y="0"/>
                </a:lnTo>
                <a:lnTo>
                  <a:pt x="0" y="407"/>
                </a:lnTo>
                <a:close/>
              </a:path>
            </a:pathLst>
          </a:custGeom>
        </p:spPr>
      </p:pic>
      <p:sp>
        <p:nvSpPr>
          <p:cNvPr id="3" name="Subtitle 2">
            <a:extLst>
              <a:ext uri="{FF2B5EF4-FFF2-40B4-BE49-F238E27FC236}">
                <a16:creationId xmlns:a16="http://schemas.microsoft.com/office/drawing/2014/main" id="{0F7F8F86-4AAB-71E6-98C0-A5C6F8BAB133}"/>
              </a:ext>
            </a:extLst>
          </p:cNvPr>
          <p:cNvSpPr>
            <a:spLocks noGrp="1"/>
          </p:cNvSpPr>
          <p:nvPr>
            <p:ph type="subTitle" idx="1"/>
          </p:nvPr>
        </p:nvSpPr>
        <p:spPr>
          <a:xfrm>
            <a:off x="677335" y="4050831"/>
            <a:ext cx="5113217" cy="1096901"/>
          </a:xfrm>
        </p:spPr>
        <p:txBody>
          <a:bodyPr>
            <a:noAutofit/>
          </a:bodyPr>
          <a:lstStyle/>
          <a:p>
            <a:r>
              <a:rPr lang="en-US" sz="2400" b="1" dirty="0">
                <a:solidFill>
                  <a:srgbClr val="0070C0"/>
                </a:solidFill>
              </a:rPr>
              <a:t>Part 2:  Program Guide</a:t>
            </a:r>
          </a:p>
          <a:p>
            <a:r>
              <a:rPr lang="en-US" b="1" dirty="0">
                <a:solidFill>
                  <a:srgbClr val="0070C0"/>
                </a:solidFill>
              </a:rPr>
              <a:t>for administering the NIP tax credit program</a:t>
            </a:r>
            <a:r>
              <a:rPr lang="en-US" b="1" dirty="0"/>
              <a:t> </a:t>
            </a:r>
          </a:p>
        </p:txBody>
      </p:sp>
      <p:cxnSp>
        <p:nvCxnSpPr>
          <p:cNvPr id="6" name="Straight Connector 5">
            <a:extLst>
              <a:ext uri="{FF2B5EF4-FFF2-40B4-BE49-F238E27FC236}">
                <a16:creationId xmlns:a16="http://schemas.microsoft.com/office/drawing/2014/main" id="{4C62B38B-C3B9-08E4-BDC4-2A7646D5DF6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075E7288-92B1-651B-BE61-6E0DCA48E3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8" name="Rectangle 23">
            <a:extLst>
              <a:ext uri="{FF2B5EF4-FFF2-40B4-BE49-F238E27FC236}">
                <a16:creationId xmlns:a16="http://schemas.microsoft.com/office/drawing/2014/main" id="{7C99BD0D-C98B-F5EC-F923-1EE114FFAE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2F03F5CE-AE6F-2C6A-10CA-8290BDAF7B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24">
            <a:extLst>
              <a:ext uri="{FF2B5EF4-FFF2-40B4-BE49-F238E27FC236}">
                <a16:creationId xmlns:a16="http://schemas.microsoft.com/office/drawing/2014/main" id="{D6844B42-ACEC-9134-6D94-D99BCAB121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7">
            <a:extLst>
              <a:ext uri="{FF2B5EF4-FFF2-40B4-BE49-F238E27FC236}">
                <a16:creationId xmlns:a16="http://schemas.microsoft.com/office/drawing/2014/main" id="{65FFE42E-5106-BE26-DCEC-7959DA7F7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8">
            <a:extLst>
              <a:ext uri="{FF2B5EF4-FFF2-40B4-BE49-F238E27FC236}">
                <a16:creationId xmlns:a16="http://schemas.microsoft.com/office/drawing/2014/main" id="{6E6C1F9F-DC43-BBAF-FCA2-AB9A3748D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9">
            <a:extLst>
              <a:ext uri="{FF2B5EF4-FFF2-40B4-BE49-F238E27FC236}">
                <a16:creationId xmlns:a16="http://schemas.microsoft.com/office/drawing/2014/main" id="{8FED9062-364C-2D5D-5445-848F635D21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Isosceles Triangle 29">
            <a:extLst>
              <a:ext uri="{FF2B5EF4-FFF2-40B4-BE49-F238E27FC236}">
                <a16:creationId xmlns:a16="http://schemas.microsoft.com/office/drawing/2014/main" id="{5E1D2E09-AD41-948C-9E8F-9DD0E821B7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10" name="Picture 9">
            <a:extLst>
              <a:ext uri="{FF2B5EF4-FFF2-40B4-BE49-F238E27FC236}">
                <a16:creationId xmlns:a16="http://schemas.microsoft.com/office/drawing/2014/main" id="{A7C40F71-3489-0BE1-DF01-D8FA4D7E90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7037" y="1594093"/>
            <a:ext cx="5123515" cy="2369093"/>
          </a:xfrm>
          <a:prstGeom prst="rect">
            <a:avLst/>
          </a:prstGeom>
        </p:spPr>
      </p:pic>
      <p:sp>
        <p:nvSpPr>
          <p:cNvPr id="5" name="TextBox 4">
            <a:extLst>
              <a:ext uri="{FF2B5EF4-FFF2-40B4-BE49-F238E27FC236}">
                <a16:creationId xmlns:a16="http://schemas.microsoft.com/office/drawing/2014/main" id="{8F141E43-60EB-5659-FD60-5289884921CC}"/>
              </a:ext>
            </a:extLst>
          </p:cNvPr>
          <p:cNvSpPr txBox="1"/>
          <p:nvPr/>
        </p:nvSpPr>
        <p:spPr>
          <a:xfrm>
            <a:off x="10935825" y="5942240"/>
            <a:ext cx="829357" cy="461665"/>
          </a:xfrm>
          <a:prstGeom prst="rect">
            <a:avLst/>
          </a:prstGeom>
          <a:noFill/>
        </p:spPr>
        <p:txBody>
          <a:bodyPr wrap="square">
            <a:spAutoFit/>
          </a:bodyPr>
          <a:lstStyle/>
          <a:p>
            <a:fld id="{87E7843D-FF13-4365-9478-9625B70A2705}" type="slidenum">
              <a:rPr lang="en-US" sz="2400" smtClean="0">
                <a:solidFill>
                  <a:schemeClr val="tx1"/>
                </a:solidFill>
              </a:rPr>
              <a:pPr/>
              <a:t>13</a:t>
            </a:fld>
            <a:endParaRPr lang="en-US" sz="2400" dirty="0"/>
          </a:p>
        </p:txBody>
      </p:sp>
    </p:spTree>
    <p:extLst>
      <p:ext uri="{BB962C8B-B14F-4D97-AF65-F5344CB8AC3E}">
        <p14:creationId xmlns:p14="http://schemas.microsoft.com/office/powerpoint/2010/main" val="4045952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0722F-4708-8D62-330B-BE6B7B561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7A8787-8F0E-2AAB-DBCB-8967E4B7CAFC}"/>
              </a:ext>
            </a:extLst>
          </p:cNvPr>
          <p:cNvSpPr>
            <a:spLocks noGrp="1"/>
          </p:cNvSpPr>
          <p:nvPr>
            <p:ph type="title"/>
          </p:nvPr>
        </p:nvSpPr>
        <p:spPr>
          <a:xfrm>
            <a:off x="677334" y="609601"/>
            <a:ext cx="8596668" cy="679554"/>
          </a:xfrm>
        </p:spPr>
        <p:txBody>
          <a:bodyPr>
            <a:normAutofit/>
          </a:bodyPr>
          <a:lstStyle/>
          <a:p>
            <a:r>
              <a:rPr lang="en-US" dirty="0"/>
              <a:t>Important Dates</a:t>
            </a:r>
            <a:endParaRPr lang="en-US" sz="2200" dirty="0"/>
          </a:p>
        </p:txBody>
      </p:sp>
      <p:sp>
        <p:nvSpPr>
          <p:cNvPr id="7" name="Slide Number Placeholder 6">
            <a:extLst>
              <a:ext uri="{FF2B5EF4-FFF2-40B4-BE49-F238E27FC236}">
                <a16:creationId xmlns:a16="http://schemas.microsoft.com/office/drawing/2014/main" id="{08630797-765B-9407-78D1-2C844C2ABADD}"/>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14</a:t>
            </a:fld>
            <a:endParaRPr lang="en-US" sz="2400" dirty="0">
              <a:solidFill>
                <a:schemeClr val="tx1"/>
              </a:solidFill>
            </a:endParaRPr>
          </a:p>
        </p:txBody>
      </p:sp>
      <p:graphicFrame>
        <p:nvGraphicFramePr>
          <p:cNvPr id="8" name="Content Placeholder 7">
            <a:extLst>
              <a:ext uri="{FF2B5EF4-FFF2-40B4-BE49-F238E27FC236}">
                <a16:creationId xmlns:a16="http://schemas.microsoft.com/office/drawing/2014/main" id="{85E53E67-4C8D-44CF-746D-766B113685BB}"/>
              </a:ext>
            </a:extLst>
          </p:cNvPr>
          <p:cNvGraphicFramePr>
            <a:graphicFrameLocks noGrp="1"/>
          </p:cNvGraphicFramePr>
          <p:nvPr>
            <p:ph idx="1"/>
            <p:extLst>
              <p:ext uri="{D42A27DB-BD31-4B8C-83A1-F6EECF244321}">
                <p14:modId xmlns:p14="http://schemas.microsoft.com/office/powerpoint/2010/main" val="1644181924"/>
              </p:ext>
            </p:extLst>
          </p:nvPr>
        </p:nvGraphicFramePr>
        <p:xfrm>
          <a:off x="677334" y="1409075"/>
          <a:ext cx="8916015" cy="5039360"/>
        </p:xfrm>
        <a:graphic>
          <a:graphicData uri="http://schemas.openxmlformats.org/drawingml/2006/table">
            <a:tbl>
              <a:tblPr firstRow="1" bandRow="1">
                <a:tableStyleId>{5C22544A-7EE6-4342-B048-85BDC9FD1C3A}</a:tableStyleId>
              </a:tblPr>
              <a:tblGrid>
                <a:gridCol w="1630796">
                  <a:extLst>
                    <a:ext uri="{9D8B030D-6E8A-4147-A177-3AD203B41FA5}">
                      <a16:colId xmlns:a16="http://schemas.microsoft.com/office/drawing/2014/main" val="2467834354"/>
                    </a:ext>
                  </a:extLst>
                </a:gridCol>
                <a:gridCol w="7285219">
                  <a:extLst>
                    <a:ext uri="{9D8B030D-6E8A-4147-A177-3AD203B41FA5}">
                      <a16:colId xmlns:a16="http://schemas.microsoft.com/office/drawing/2014/main" val="3145502955"/>
                    </a:ext>
                  </a:extLst>
                </a:gridCol>
              </a:tblGrid>
              <a:tr h="370840">
                <a:tc>
                  <a:txBody>
                    <a:bodyPr/>
                    <a:lstStyle/>
                    <a:p>
                      <a:r>
                        <a:rPr lang="en-US" sz="1400" b="0" dirty="0">
                          <a:solidFill>
                            <a:schemeClr val="tx1"/>
                          </a:solidFill>
                        </a:rPr>
                        <a:t>September 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1400" b="0" dirty="0">
                          <a:solidFill>
                            <a:schemeClr val="tx1"/>
                          </a:solidFill>
                        </a:rPr>
                        <a:t>Award announcements are sent out via email. The email will also include two tax forms (WV/NIPA-1 and WV/NIPA-2).</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1703816"/>
                  </a:ext>
                </a:extLst>
              </a:tr>
              <a:tr h="370840">
                <a:tc>
                  <a:txBody>
                    <a:bodyPr/>
                    <a:lstStyle/>
                    <a:p>
                      <a:r>
                        <a:rPr lang="en-US" sz="1400" b="0" dirty="0">
                          <a:solidFill>
                            <a:schemeClr val="tx1"/>
                          </a:solidFill>
                        </a:rPr>
                        <a:t>September 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1400" b="0" dirty="0">
                          <a:solidFill>
                            <a:schemeClr val="tx1"/>
                          </a:solidFill>
                        </a:rPr>
                        <a:t>Begin using NIP tax credits to solicit donations.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5910852"/>
                  </a:ext>
                </a:extLst>
              </a:tr>
              <a:tr h="370840">
                <a:tc>
                  <a:txBody>
                    <a:bodyPr/>
                    <a:lstStyle/>
                    <a:p>
                      <a:r>
                        <a:rPr lang="en-US" sz="1400" b="0" dirty="0">
                          <a:solidFill>
                            <a:schemeClr val="tx1"/>
                          </a:solidFill>
                        </a:rPr>
                        <a:t>December 31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1400" b="0" dirty="0">
                          <a:solidFill>
                            <a:schemeClr val="tx1"/>
                          </a:solidFill>
                        </a:rPr>
                        <a:t>Last day to accept donations for the current tax year. </a:t>
                      </a:r>
                      <a:r>
                        <a:rPr lang="en-US" sz="1400" b="0" i="1" dirty="0">
                          <a:solidFill>
                            <a:srgbClr val="FF0000"/>
                          </a:solidFill>
                        </a:rPr>
                        <a:t>(All donations made prior to the end of the tax year must be received and processed by January 31</a:t>
                      </a:r>
                      <a:r>
                        <a:rPr lang="en-US" sz="1400" b="0" i="1" baseline="30000" dirty="0">
                          <a:solidFill>
                            <a:srgbClr val="FF0000"/>
                          </a:solidFill>
                        </a:rPr>
                        <a:t>st</a:t>
                      </a:r>
                      <a:r>
                        <a:rPr lang="en-US" sz="1400" b="0" i="1" dirty="0">
                          <a:solidFill>
                            <a:srgbClr val="FF0000"/>
                          </a:solidFill>
                        </a:rPr>
                        <a: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0917368"/>
                  </a:ext>
                </a:extLst>
              </a:tr>
              <a:tr h="370840">
                <a:tc>
                  <a:txBody>
                    <a:bodyPr/>
                    <a:lstStyle/>
                    <a:p>
                      <a:r>
                        <a:rPr lang="en-US" sz="1400" b="0" dirty="0">
                          <a:solidFill>
                            <a:schemeClr val="tx1"/>
                          </a:solidFill>
                        </a:rPr>
                        <a:t>January 31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1400" b="0" dirty="0">
                          <a:solidFill>
                            <a:schemeClr val="tx1"/>
                          </a:solidFill>
                        </a:rPr>
                        <a:t>Donations made before January 1 must be submitted to NIP staff for processing. </a:t>
                      </a:r>
                      <a:r>
                        <a:rPr lang="en-US" sz="1400" b="0" i="1" dirty="0">
                          <a:solidFill>
                            <a:srgbClr val="FF0000"/>
                          </a:solidFill>
                        </a:rPr>
                        <a:t>(Prior year donations submitted after this date will be rejected.)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8468377"/>
                  </a:ext>
                </a:extLst>
              </a:tr>
              <a:tr h="370840">
                <a:tc>
                  <a:txBody>
                    <a:bodyPr/>
                    <a:lstStyle/>
                    <a:p>
                      <a:r>
                        <a:rPr lang="en-US" sz="1400" b="0" dirty="0">
                          <a:solidFill>
                            <a:schemeClr val="tx1"/>
                          </a:solidFill>
                        </a:rPr>
                        <a:t>January 31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1400" b="0" dirty="0">
                          <a:solidFill>
                            <a:schemeClr val="tx1"/>
                          </a:solidFill>
                        </a:rPr>
                        <a:t>Mid-term report due.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4938267"/>
                  </a:ext>
                </a:extLst>
              </a:tr>
              <a:tr h="370840">
                <a:tc>
                  <a:txBody>
                    <a:bodyPr/>
                    <a:lstStyle/>
                    <a:p>
                      <a:r>
                        <a:rPr lang="en-US" sz="1400" b="0" dirty="0">
                          <a:solidFill>
                            <a:schemeClr val="tx1"/>
                          </a:solidFill>
                        </a:rPr>
                        <a:t>March 15 - 31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1400" b="0" dirty="0">
                          <a:solidFill>
                            <a:schemeClr val="tx1"/>
                          </a:solidFill>
                        </a:rPr>
                        <a:t>Reallocation Period - All donations must be submitted to NIP staff for processing. No additional donations may be accepted for NIP credit until after this period.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93626093"/>
                  </a:ext>
                </a:extLst>
              </a:tr>
              <a:tr h="370840">
                <a:tc>
                  <a:txBody>
                    <a:bodyPr/>
                    <a:lstStyle/>
                    <a:p>
                      <a:r>
                        <a:rPr lang="en-US" sz="1400" b="0" dirty="0">
                          <a:solidFill>
                            <a:schemeClr val="tx1"/>
                          </a:solidFill>
                        </a:rPr>
                        <a:t>April 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b="0" dirty="0">
                          <a:solidFill>
                            <a:schemeClr val="tx1"/>
                          </a:solidFill>
                        </a:rPr>
                        <a:t>Reallocation Period is complete. You may again use NIP tax credits to solicit donations.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0591732"/>
                  </a:ext>
                </a:extLst>
              </a:tr>
              <a:tr h="370840">
                <a:tc>
                  <a:txBody>
                    <a:bodyPr/>
                    <a:lstStyle/>
                    <a:p>
                      <a:r>
                        <a:rPr lang="en-US" sz="1400" b="0" dirty="0">
                          <a:solidFill>
                            <a:schemeClr val="tx1"/>
                          </a:solidFill>
                        </a:rPr>
                        <a:t>May 15 (estimate)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1400" b="0" dirty="0">
                          <a:solidFill>
                            <a:schemeClr val="tx1"/>
                          </a:solidFill>
                        </a:rPr>
                        <a:t>The next fiscal year grant application opens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6188005"/>
                  </a:ext>
                </a:extLst>
              </a:tr>
              <a:tr h="370840">
                <a:tc>
                  <a:txBody>
                    <a:bodyPr/>
                    <a:lstStyle/>
                    <a:p>
                      <a:r>
                        <a:rPr lang="en-US" sz="1400" b="0" dirty="0">
                          <a:solidFill>
                            <a:schemeClr val="tx1"/>
                          </a:solidFill>
                        </a:rPr>
                        <a:t>June 30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1400" b="0" dirty="0">
                          <a:solidFill>
                            <a:schemeClr val="tx1"/>
                          </a:solidFill>
                        </a:rPr>
                        <a:t>The next fiscal year grant application is due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1148052"/>
                  </a:ext>
                </a:extLst>
              </a:tr>
              <a:tr h="370840">
                <a:tc>
                  <a:txBody>
                    <a:bodyPr/>
                    <a:lstStyle/>
                    <a:p>
                      <a:r>
                        <a:rPr lang="en-US" sz="1400" b="0" dirty="0">
                          <a:solidFill>
                            <a:schemeClr val="tx1"/>
                          </a:solidFill>
                        </a:rPr>
                        <a:t>June 30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1400" b="0" dirty="0">
                          <a:solidFill>
                            <a:schemeClr val="tx1"/>
                          </a:solidFill>
                        </a:rPr>
                        <a:t>Last day to accept donations for the current grant period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4826668"/>
                  </a:ext>
                </a:extLst>
              </a:tr>
              <a:tr h="370840">
                <a:tc>
                  <a:txBody>
                    <a:bodyPr/>
                    <a:lstStyle/>
                    <a:p>
                      <a:r>
                        <a:rPr lang="en-US" sz="1400" b="0" dirty="0">
                          <a:solidFill>
                            <a:schemeClr val="tx1"/>
                          </a:solidFill>
                        </a:rPr>
                        <a:t>July 31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1400" b="0" dirty="0">
                          <a:solidFill>
                            <a:schemeClr val="tx1"/>
                          </a:solidFill>
                        </a:rPr>
                        <a:t>Last day to submit donation reports to NIP 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29708178"/>
                  </a:ext>
                </a:extLst>
              </a:tr>
              <a:tr h="370840">
                <a:tc>
                  <a:txBody>
                    <a:bodyPr/>
                    <a:lstStyle/>
                    <a:p>
                      <a:r>
                        <a:rPr lang="en-US" sz="1400" b="0" dirty="0">
                          <a:solidFill>
                            <a:schemeClr val="tx1"/>
                          </a:solidFill>
                        </a:rPr>
                        <a:t>July 31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1400" b="0" dirty="0">
                          <a:solidFill>
                            <a:schemeClr val="tx1"/>
                          </a:solidFill>
                        </a:rPr>
                        <a:t>Final report due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626694"/>
                  </a:ext>
                </a:extLst>
              </a:tr>
            </a:tbl>
          </a:graphicData>
        </a:graphic>
      </p:graphicFrame>
    </p:spTree>
    <p:extLst>
      <p:ext uri="{BB962C8B-B14F-4D97-AF65-F5344CB8AC3E}">
        <p14:creationId xmlns:p14="http://schemas.microsoft.com/office/powerpoint/2010/main" val="2939791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753A7-DB75-EB29-22A3-879BE7B785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2D3104-FBFC-368D-2C59-CA0330E6E2CA}"/>
              </a:ext>
            </a:extLst>
          </p:cNvPr>
          <p:cNvSpPr>
            <a:spLocks noGrp="1"/>
          </p:cNvSpPr>
          <p:nvPr>
            <p:ph type="title"/>
          </p:nvPr>
        </p:nvSpPr>
        <p:spPr>
          <a:xfrm>
            <a:off x="677334" y="489680"/>
            <a:ext cx="8596668" cy="649574"/>
          </a:xfrm>
        </p:spPr>
        <p:txBody>
          <a:bodyPr>
            <a:normAutofit/>
          </a:bodyPr>
          <a:lstStyle/>
          <a:p>
            <a:r>
              <a:rPr lang="en-US" dirty="0"/>
              <a:t>Program Rules</a:t>
            </a:r>
            <a:endParaRPr lang="en-US" sz="2200" dirty="0"/>
          </a:p>
        </p:txBody>
      </p:sp>
      <p:sp>
        <p:nvSpPr>
          <p:cNvPr id="7" name="Slide Number Placeholder 6">
            <a:extLst>
              <a:ext uri="{FF2B5EF4-FFF2-40B4-BE49-F238E27FC236}">
                <a16:creationId xmlns:a16="http://schemas.microsoft.com/office/drawing/2014/main" id="{00F5BE19-BBE0-9948-2D61-85029F8D27B2}"/>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15</a:t>
            </a:fld>
            <a:endParaRPr lang="en-US" sz="2400">
              <a:solidFill>
                <a:schemeClr val="tx1"/>
              </a:solidFill>
            </a:endParaRPr>
          </a:p>
        </p:txBody>
      </p:sp>
      <p:sp>
        <p:nvSpPr>
          <p:cNvPr id="5" name="Content Placeholder 4">
            <a:extLst>
              <a:ext uri="{FF2B5EF4-FFF2-40B4-BE49-F238E27FC236}">
                <a16:creationId xmlns:a16="http://schemas.microsoft.com/office/drawing/2014/main" id="{D593DD3D-EFD0-E43C-C926-49CE7B998FBD}"/>
              </a:ext>
            </a:extLst>
          </p:cNvPr>
          <p:cNvSpPr>
            <a:spLocks noGrp="1"/>
          </p:cNvSpPr>
          <p:nvPr>
            <p:ph idx="1"/>
          </p:nvPr>
        </p:nvSpPr>
        <p:spPr>
          <a:xfrm>
            <a:off x="677333" y="1259173"/>
            <a:ext cx="8766469" cy="4982421"/>
          </a:xfrm>
        </p:spPr>
        <p:txBody>
          <a:bodyPr>
            <a:normAutofit fontScale="92500" lnSpcReduction="20000"/>
          </a:bodyPr>
          <a:lstStyle/>
          <a:p>
            <a:pPr marL="0" indent="0">
              <a:buNone/>
            </a:pPr>
            <a:r>
              <a:rPr lang="en-US" dirty="0">
                <a:solidFill>
                  <a:schemeClr val="accent1"/>
                </a:solidFill>
              </a:rPr>
              <a:t>When promoting NIP tax credits, it is important that you understand the rules so that you can explain them properly to your donors.</a:t>
            </a:r>
          </a:p>
          <a:p>
            <a:pPr marL="0" indent="0">
              <a:buNone/>
            </a:pPr>
            <a:r>
              <a:rPr lang="en-US" b="1" u="sng" dirty="0">
                <a:solidFill>
                  <a:schemeClr val="tx1"/>
                </a:solidFill>
              </a:rPr>
              <a:t>Limitations for NIP tax credits</a:t>
            </a:r>
          </a:p>
          <a:p>
            <a:r>
              <a:rPr lang="en-US" dirty="0"/>
              <a:t>The minimum donation for receiving credit is $500 </a:t>
            </a:r>
            <a:r>
              <a:rPr lang="en-US" i="1" dirty="0"/>
              <a:t>(no cumulative donations allowed).</a:t>
            </a:r>
          </a:p>
          <a:p>
            <a:r>
              <a:rPr lang="en-US" dirty="0"/>
              <a:t>The maximum allowable credit given to a donor is $100,000</a:t>
            </a:r>
          </a:p>
          <a:p>
            <a:pPr lvl="1"/>
            <a:r>
              <a:rPr lang="en-US" dirty="0"/>
              <a:t>No donor may receive more than $100,000 in NIP credits for the tax year when combining all allowable donations that the donor has made to all NIP participating organizations.</a:t>
            </a:r>
          </a:p>
          <a:p>
            <a:r>
              <a:rPr lang="en-US" dirty="0"/>
              <a:t>An NIP certification fee of 3% of the donation is paid by the participating NIP organization to WVCAD via the ACH payment link on our website.</a:t>
            </a:r>
            <a:endParaRPr lang="en-US" dirty="0">
              <a:solidFill>
                <a:srgbClr val="FF0000"/>
              </a:solidFill>
              <a:highlight>
                <a:srgbClr val="FFFF00"/>
              </a:highlight>
            </a:endParaRPr>
          </a:p>
          <a:p>
            <a:r>
              <a:rPr lang="en-US" dirty="0"/>
              <a:t>Credit given for an eligible donation cannot exceed 50% of the value of the donation.</a:t>
            </a:r>
          </a:p>
          <a:p>
            <a:r>
              <a:rPr lang="en-US" dirty="0"/>
              <a:t>Credits are used to offset Corporate Net Income Taxes and Personal Income Taxes.</a:t>
            </a:r>
          </a:p>
          <a:p>
            <a:pPr lvl="1"/>
            <a:r>
              <a:rPr lang="en-US" dirty="0"/>
              <a:t>Donors have the option of using the tax credit within one year or over a five-year period.</a:t>
            </a:r>
          </a:p>
          <a:p>
            <a:pPr lvl="1"/>
            <a:r>
              <a:rPr lang="en-US" dirty="0"/>
              <a:t>NIP credits cannot reduce total state tax liability by more than 50%.</a:t>
            </a:r>
          </a:p>
          <a:p>
            <a:pPr lvl="1"/>
            <a:r>
              <a:rPr lang="en-US" dirty="0"/>
              <a:t>All donations remain eligible for the Federal Charitable Contribution Deduction.</a:t>
            </a:r>
          </a:p>
          <a:p>
            <a:r>
              <a:rPr lang="en-US" dirty="0"/>
              <a:t>An NIP brochure is available to print on our website at: </a:t>
            </a:r>
            <a:r>
              <a:rPr lang="en-US" dirty="0">
                <a:solidFill>
                  <a:schemeClr val="accent1"/>
                </a:solidFill>
                <a:hlinkClick r:id="rId4">
                  <a:extLst>
                    <a:ext uri="{A12FA001-AC4F-418D-AE19-62706E023703}">
                      <ahyp:hlinkClr xmlns:ahyp="http://schemas.microsoft.com/office/drawing/2018/hyperlinkcolor" val="tx"/>
                    </a:ext>
                  </a:extLst>
                </a:hlinkClick>
              </a:rPr>
              <a:t>www.wvcad.org/nip</a:t>
            </a:r>
            <a:r>
              <a:rPr lang="en-US" dirty="0">
                <a:solidFill>
                  <a:schemeClr val="accent1"/>
                </a:solidFill>
              </a:rPr>
              <a:t>.</a:t>
            </a:r>
          </a:p>
          <a:p>
            <a:pPr marL="0" indent="0">
              <a:buNone/>
            </a:pPr>
            <a:endParaRPr lang="en-US" dirty="0">
              <a:solidFill>
                <a:schemeClr val="accent1"/>
              </a:solidFill>
            </a:endParaRPr>
          </a:p>
        </p:txBody>
      </p:sp>
    </p:spTree>
    <p:extLst>
      <p:ext uri="{BB962C8B-B14F-4D97-AF65-F5344CB8AC3E}">
        <p14:creationId xmlns:p14="http://schemas.microsoft.com/office/powerpoint/2010/main" val="3400178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F8E19-6522-3C1F-A233-FC6113CF89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712264-5870-4EC9-A8CC-EBB439008955}"/>
              </a:ext>
            </a:extLst>
          </p:cNvPr>
          <p:cNvSpPr>
            <a:spLocks noGrp="1"/>
          </p:cNvSpPr>
          <p:nvPr>
            <p:ph type="title"/>
          </p:nvPr>
        </p:nvSpPr>
        <p:spPr>
          <a:xfrm>
            <a:off x="677334" y="534650"/>
            <a:ext cx="8596668" cy="649574"/>
          </a:xfrm>
        </p:spPr>
        <p:txBody>
          <a:bodyPr>
            <a:normAutofit/>
          </a:bodyPr>
          <a:lstStyle/>
          <a:p>
            <a:r>
              <a:rPr lang="en-US" dirty="0"/>
              <a:t>Program Rules</a:t>
            </a:r>
            <a:endParaRPr lang="en-US" sz="2200" dirty="0"/>
          </a:p>
        </p:txBody>
      </p:sp>
      <p:sp>
        <p:nvSpPr>
          <p:cNvPr id="7" name="Slide Number Placeholder 6">
            <a:extLst>
              <a:ext uri="{FF2B5EF4-FFF2-40B4-BE49-F238E27FC236}">
                <a16:creationId xmlns:a16="http://schemas.microsoft.com/office/drawing/2014/main" id="{4ABFD819-7FE0-7AD6-B32C-94A5BB151766}"/>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16</a:t>
            </a:fld>
            <a:endParaRPr lang="en-US" sz="2400">
              <a:solidFill>
                <a:schemeClr val="tx1"/>
              </a:solidFill>
            </a:endParaRPr>
          </a:p>
        </p:txBody>
      </p:sp>
      <p:sp>
        <p:nvSpPr>
          <p:cNvPr id="5" name="Content Placeholder 4">
            <a:extLst>
              <a:ext uri="{FF2B5EF4-FFF2-40B4-BE49-F238E27FC236}">
                <a16:creationId xmlns:a16="http://schemas.microsoft.com/office/drawing/2014/main" id="{91BB104E-6170-C90F-CB46-C841E22A15F4}"/>
              </a:ext>
            </a:extLst>
          </p:cNvPr>
          <p:cNvSpPr>
            <a:spLocks noGrp="1"/>
          </p:cNvSpPr>
          <p:nvPr>
            <p:ph idx="1"/>
          </p:nvPr>
        </p:nvSpPr>
        <p:spPr>
          <a:xfrm>
            <a:off x="677334" y="1304144"/>
            <a:ext cx="8596668" cy="4869304"/>
          </a:xfrm>
        </p:spPr>
        <p:txBody>
          <a:bodyPr>
            <a:normAutofit/>
          </a:bodyPr>
          <a:lstStyle/>
          <a:p>
            <a:pPr marL="0" indent="0">
              <a:buNone/>
            </a:pPr>
            <a:r>
              <a:rPr lang="en-US" b="1" u="sng" dirty="0"/>
              <a:t>Eligible Donations &amp; Record Keeping</a:t>
            </a:r>
          </a:p>
          <a:p>
            <a:r>
              <a:rPr lang="en-US" b="1" dirty="0"/>
              <a:t>Cash</a:t>
            </a:r>
            <a:r>
              <a:rPr lang="en-US" dirty="0"/>
              <a:t> - Allowable cash donations include: </a:t>
            </a:r>
          </a:p>
          <a:p>
            <a:pPr lvl="1"/>
            <a:r>
              <a:rPr lang="en-US" dirty="0"/>
              <a:t>Cash, Checks, Debit &amp; Credit Cards, Cash Apps, and other 3</a:t>
            </a:r>
            <a:r>
              <a:rPr lang="en-US" baseline="30000" dirty="0"/>
              <a:t>rd</a:t>
            </a:r>
            <a:r>
              <a:rPr lang="en-US" dirty="0"/>
              <a:t> party networks</a:t>
            </a:r>
          </a:p>
          <a:p>
            <a:r>
              <a:rPr lang="en-US" b="1" dirty="0"/>
              <a:t>Stock</a:t>
            </a:r>
            <a:r>
              <a:rPr lang="en-US" dirty="0"/>
              <a:t> – Stock donations must be sold within 180 days of transfer</a:t>
            </a:r>
          </a:p>
          <a:p>
            <a:pPr lvl="1"/>
            <a:r>
              <a:rPr lang="en-US" dirty="0"/>
              <a:t>Record Keeping Requirements </a:t>
            </a:r>
          </a:p>
          <a:p>
            <a:pPr lvl="2"/>
            <a:r>
              <a:rPr lang="en-US" dirty="0"/>
              <a:t>Stock name, High/Low price on the day of transfer, and the Number of shares</a:t>
            </a:r>
          </a:p>
          <a:p>
            <a:pPr lvl="2"/>
            <a:r>
              <a:rPr lang="en-US" dirty="0"/>
              <a:t>The value of a stock donation is the average of the high and low price on the day of transfer times the number of shares.</a:t>
            </a:r>
          </a:p>
          <a:p>
            <a:r>
              <a:rPr lang="en-US" b="1" dirty="0"/>
              <a:t>Personal Property </a:t>
            </a:r>
            <a:r>
              <a:rPr lang="en-US" dirty="0"/>
              <a:t>– All types of personal property (clothing, cars, etc.)</a:t>
            </a:r>
          </a:p>
          <a:p>
            <a:pPr lvl="1"/>
            <a:r>
              <a:rPr lang="en-US" dirty="0"/>
              <a:t>Record Keeping Requirements</a:t>
            </a:r>
          </a:p>
          <a:p>
            <a:pPr lvl="2"/>
            <a:r>
              <a:rPr lang="en-US" dirty="0"/>
              <a:t>List of all Item(s) donated </a:t>
            </a:r>
          </a:p>
          <a:p>
            <a:pPr lvl="2"/>
            <a:r>
              <a:rPr lang="en-US" dirty="0"/>
              <a:t>The value is the agreed upon fair market value.</a:t>
            </a:r>
          </a:p>
          <a:p>
            <a:pPr lvl="2"/>
            <a:r>
              <a:rPr lang="en-US" dirty="0"/>
              <a:t>Motor Vehicles require the following additional records: VIN #, make, model, year, and the fair market value.</a:t>
            </a:r>
          </a:p>
          <a:p>
            <a:pPr lvl="2"/>
            <a:endParaRPr lang="en-US" dirty="0"/>
          </a:p>
        </p:txBody>
      </p:sp>
    </p:spTree>
    <p:extLst>
      <p:ext uri="{BB962C8B-B14F-4D97-AF65-F5344CB8AC3E}">
        <p14:creationId xmlns:p14="http://schemas.microsoft.com/office/powerpoint/2010/main" val="1037430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E695F-DED5-E310-DECB-BBB10A0070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69388E-935A-D299-F510-0DC9EF707232}"/>
              </a:ext>
            </a:extLst>
          </p:cNvPr>
          <p:cNvSpPr>
            <a:spLocks noGrp="1"/>
          </p:cNvSpPr>
          <p:nvPr>
            <p:ph type="title"/>
          </p:nvPr>
        </p:nvSpPr>
        <p:spPr>
          <a:xfrm>
            <a:off x="677334" y="609601"/>
            <a:ext cx="8596668" cy="649574"/>
          </a:xfrm>
        </p:spPr>
        <p:txBody>
          <a:bodyPr>
            <a:normAutofit/>
          </a:bodyPr>
          <a:lstStyle/>
          <a:p>
            <a:r>
              <a:rPr lang="en-US" dirty="0"/>
              <a:t>Program Rules</a:t>
            </a:r>
            <a:endParaRPr lang="en-US" sz="2400" i="1" dirty="0"/>
          </a:p>
        </p:txBody>
      </p:sp>
      <p:sp>
        <p:nvSpPr>
          <p:cNvPr id="7" name="Slide Number Placeholder 6">
            <a:extLst>
              <a:ext uri="{FF2B5EF4-FFF2-40B4-BE49-F238E27FC236}">
                <a16:creationId xmlns:a16="http://schemas.microsoft.com/office/drawing/2014/main" id="{96C033BE-DE73-F42E-1883-60F957F10479}"/>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17</a:t>
            </a:fld>
            <a:endParaRPr lang="en-US" sz="2400">
              <a:solidFill>
                <a:schemeClr val="tx1"/>
              </a:solidFill>
            </a:endParaRPr>
          </a:p>
        </p:txBody>
      </p:sp>
      <p:sp>
        <p:nvSpPr>
          <p:cNvPr id="5" name="Content Placeholder 4">
            <a:extLst>
              <a:ext uri="{FF2B5EF4-FFF2-40B4-BE49-F238E27FC236}">
                <a16:creationId xmlns:a16="http://schemas.microsoft.com/office/drawing/2014/main" id="{138E8E4A-C173-F1F5-E136-85FA04C1D656}"/>
              </a:ext>
            </a:extLst>
          </p:cNvPr>
          <p:cNvSpPr>
            <a:spLocks noGrp="1"/>
          </p:cNvSpPr>
          <p:nvPr>
            <p:ph idx="1"/>
          </p:nvPr>
        </p:nvSpPr>
        <p:spPr>
          <a:xfrm>
            <a:off x="677334" y="1379095"/>
            <a:ext cx="8596668" cy="4662267"/>
          </a:xfrm>
        </p:spPr>
        <p:txBody>
          <a:bodyPr>
            <a:normAutofit/>
          </a:bodyPr>
          <a:lstStyle/>
          <a:p>
            <a:pPr marL="0" indent="0">
              <a:buNone/>
            </a:pPr>
            <a:r>
              <a:rPr lang="en-US" b="1" u="sng" dirty="0"/>
              <a:t>Eligible Donations &amp; Record Keeping</a:t>
            </a:r>
          </a:p>
          <a:p>
            <a:r>
              <a:rPr lang="en-US" b="1" dirty="0"/>
              <a:t>Real Property</a:t>
            </a:r>
            <a:r>
              <a:rPr lang="en-US" dirty="0"/>
              <a:t> – Keep a copy of the deed in your files </a:t>
            </a:r>
          </a:p>
          <a:p>
            <a:pPr lvl="1"/>
            <a:r>
              <a:rPr lang="en-US" dirty="0"/>
              <a:t>Record Keeping Requirements</a:t>
            </a:r>
          </a:p>
          <a:p>
            <a:pPr lvl="2"/>
            <a:r>
              <a:rPr lang="en-US" dirty="0"/>
              <a:t>Address, Type of Property (residential, commercial), Tax Assessed Value</a:t>
            </a:r>
          </a:p>
          <a:p>
            <a:pPr lvl="2"/>
            <a:r>
              <a:rPr lang="en-US" dirty="0"/>
              <a:t>The value of real property is the tax assessed value divided by 60%</a:t>
            </a:r>
          </a:p>
          <a:p>
            <a:r>
              <a:rPr lang="en-US" b="1" dirty="0"/>
              <a:t>In-kind Services</a:t>
            </a:r>
            <a:r>
              <a:rPr lang="en-US" dirty="0"/>
              <a:t> – Credit is only available to certain state licensed professionals</a:t>
            </a:r>
          </a:p>
          <a:p>
            <a:pPr lvl="1"/>
            <a:r>
              <a:rPr lang="en-US" dirty="0"/>
              <a:t>Record Keeping Requirements </a:t>
            </a:r>
          </a:p>
          <a:p>
            <a:pPr lvl="2"/>
            <a:r>
              <a:rPr lang="en-US" dirty="0"/>
              <a:t>Type of Service, Service Provider, State License Number, Value of the Service Provided</a:t>
            </a:r>
          </a:p>
          <a:p>
            <a:pPr lvl="2"/>
            <a:r>
              <a:rPr lang="en-US" dirty="0"/>
              <a:t>In-kind services must be accompanied by a cash donation equal to 75% of the total donation</a:t>
            </a:r>
          </a:p>
          <a:p>
            <a:pPr lvl="2"/>
            <a:r>
              <a:rPr lang="en-US" dirty="0"/>
              <a:t>For additional information regarding in-kind services, email </a:t>
            </a:r>
            <a:r>
              <a:rPr lang="en-US" dirty="0">
                <a:solidFill>
                  <a:schemeClr val="accent1"/>
                </a:solidFill>
                <a:hlinkClick r:id="rId4">
                  <a:extLst>
                    <a:ext uri="{A12FA001-AC4F-418D-AE19-62706E023703}">
                      <ahyp:hlinkClr xmlns:ahyp="http://schemas.microsoft.com/office/drawing/2018/hyperlinkcolor" val="tx"/>
                    </a:ext>
                  </a:extLst>
                </a:hlinkClick>
              </a:rPr>
              <a:t>john.c.garner@wv.gov</a:t>
            </a:r>
            <a:endParaRPr lang="en-US" dirty="0">
              <a:solidFill>
                <a:schemeClr val="accent1"/>
              </a:solidFill>
            </a:endParaRPr>
          </a:p>
          <a:p>
            <a:pPr marL="914400" lvl="2" indent="0">
              <a:buNone/>
            </a:pPr>
            <a:endParaRPr lang="en-US" dirty="0"/>
          </a:p>
          <a:p>
            <a:pPr lvl="2"/>
            <a:endParaRPr lang="en-US" dirty="0"/>
          </a:p>
          <a:p>
            <a:pPr marL="914400" lvl="2" indent="0">
              <a:buNone/>
            </a:pPr>
            <a:endParaRPr lang="en-US" dirty="0"/>
          </a:p>
        </p:txBody>
      </p:sp>
    </p:spTree>
    <p:extLst>
      <p:ext uri="{BB962C8B-B14F-4D97-AF65-F5344CB8AC3E}">
        <p14:creationId xmlns:p14="http://schemas.microsoft.com/office/powerpoint/2010/main" val="2202124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9D362-CAD5-E244-3D5E-16FAF4BB9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962765-6AA8-94C5-29AD-BBA4E34AA834}"/>
              </a:ext>
            </a:extLst>
          </p:cNvPr>
          <p:cNvSpPr>
            <a:spLocks noGrp="1"/>
          </p:cNvSpPr>
          <p:nvPr>
            <p:ph type="title"/>
          </p:nvPr>
        </p:nvSpPr>
        <p:spPr>
          <a:xfrm>
            <a:off x="677334" y="609601"/>
            <a:ext cx="8596668" cy="649574"/>
          </a:xfrm>
        </p:spPr>
        <p:txBody>
          <a:bodyPr>
            <a:normAutofit/>
          </a:bodyPr>
          <a:lstStyle/>
          <a:p>
            <a:r>
              <a:rPr lang="en-US" dirty="0"/>
              <a:t>Program Rules</a:t>
            </a:r>
            <a:endParaRPr lang="en-US" sz="2400" i="1" dirty="0"/>
          </a:p>
        </p:txBody>
      </p:sp>
      <p:sp>
        <p:nvSpPr>
          <p:cNvPr id="7" name="Slide Number Placeholder 6">
            <a:extLst>
              <a:ext uri="{FF2B5EF4-FFF2-40B4-BE49-F238E27FC236}">
                <a16:creationId xmlns:a16="http://schemas.microsoft.com/office/drawing/2014/main" id="{49EB9D28-1A00-FBC4-2536-359B08D37F84}"/>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18</a:t>
            </a:fld>
            <a:endParaRPr lang="en-US" sz="2400">
              <a:solidFill>
                <a:schemeClr val="tx1"/>
              </a:solidFill>
            </a:endParaRPr>
          </a:p>
        </p:txBody>
      </p:sp>
      <p:sp>
        <p:nvSpPr>
          <p:cNvPr id="5" name="Content Placeholder 4">
            <a:extLst>
              <a:ext uri="{FF2B5EF4-FFF2-40B4-BE49-F238E27FC236}">
                <a16:creationId xmlns:a16="http://schemas.microsoft.com/office/drawing/2014/main" id="{884D44D9-0EC4-CD06-8BDC-61AE69110B73}"/>
              </a:ext>
            </a:extLst>
          </p:cNvPr>
          <p:cNvSpPr>
            <a:spLocks noGrp="1"/>
          </p:cNvSpPr>
          <p:nvPr>
            <p:ph idx="1"/>
          </p:nvPr>
        </p:nvSpPr>
        <p:spPr>
          <a:xfrm>
            <a:off x="677334" y="1379095"/>
            <a:ext cx="8596668" cy="4662267"/>
          </a:xfrm>
        </p:spPr>
        <p:txBody>
          <a:bodyPr>
            <a:normAutofit/>
          </a:bodyPr>
          <a:lstStyle/>
          <a:p>
            <a:pPr marL="0" indent="0">
              <a:buNone/>
            </a:pPr>
            <a:r>
              <a:rPr lang="en-US" b="1" u="sng" dirty="0"/>
              <a:t>Ineligible Donations</a:t>
            </a:r>
          </a:p>
          <a:p>
            <a:r>
              <a:rPr lang="en-US" dirty="0"/>
              <a:t>Donations less than $500 in value</a:t>
            </a:r>
          </a:p>
          <a:p>
            <a:r>
              <a:rPr lang="en-US" dirty="0"/>
              <a:t>Cumulative Donations </a:t>
            </a:r>
          </a:p>
          <a:p>
            <a:r>
              <a:rPr lang="en-US" dirty="0"/>
              <a:t>Payroll Deductions</a:t>
            </a:r>
          </a:p>
          <a:p>
            <a:r>
              <a:rPr lang="en-US" dirty="0"/>
              <a:t>In-kind Services other than those performed by specified state licensed professionals</a:t>
            </a:r>
          </a:p>
          <a:p>
            <a:r>
              <a:rPr lang="en-US" dirty="0"/>
              <a:t>Donations which equal less than $500 after consideration of any goods or services given to the donor, such as sponsorships, golf tournament registrations, etc. These should be valued the same way they are for the IRS federal deduction.</a:t>
            </a:r>
          </a:p>
          <a:p>
            <a:r>
              <a:rPr lang="en-US" dirty="0"/>
              <a:t>Leased Property</a:t>
            </a:r>
          </a:p>
          <a:p>
            <a:r>
              <a:rPr lang="en-US" dirty="0"/>
              <a:t>Donations made prior to the NIP certification date</a:t>
            </a:r>
          </a:p>
          <a:p>
            <a:endParaRPr lang="en-US" dirty="0"/>
          </a:p>
          <a:p>
            <a:pPr marL="914400" lvl="2" indent="0">
              <a:buNone/>
            </a:pPr>
            <a:endParaRPr lang="en-US" dirty="0"/>
          </a:p>
        </p:txBody>
      </p:sp>
    </p:spTree>
    <p:extLst>
      <p:ext uri="{BB962C8B-B14F-4D97-AF65-F5344CB8AC3E}">
        <p14:creationId xmlns:p14="http://schemas.microsoft.com/office/powerpoint/2010/main" val="22180959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CB876-7E89-CC5B-E1E8-BDDB61115A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21185A-071A-CC23-AF83-AD8F8DAAB325}"/>
              </a:ext>
            </a:extLst>
          </p:cNvPr>
          <p:cNvSpPr>
            <a:spLocks noGrp="1"/>
          </p:cNvSpPr>
          <p:nvPr>
            <p:ph type="title"/>
          </p:nvPr>
        </p:nvSpPr>
        <p:spPr>
          <a:xfrm>
            <a:off x="677334" y="609601"/>
            <a:ext cx="8596668" cy="649574"/>
          </a:xfrm>
        </p:spPr>
        <p:txBody>
          <a:bodyPr>
            <a:normAutofit/>
          </a:bodyPr>
          <a:lstStyle/>
          <a:p>
            <a:r>
              <a:rPr lang="en-US" dirty="0"/>
              <a:t>Issuing Credit</a:t>
            </a:r>
            <a:endParaRPr lang="en-US" sz="2400" i="1" dirty="0"/>
          </a:p>
        </p:txBody>
      </p:sp>
      <p:sp>
        <p:nvSpPr>
          <p:cNvPr id="7" name="Slide Number Placeholder 6">
            <a:extLst>
              <a:ext uri="{FF2B5EF4-FFF2-40B4-BE49-F238E27FC236}">
                <a16:creationId xmlns:a16="http://schemas.microsoft.com/office/drawing/2014/main" id="{5F022837-0E3D-9324-984A-ACE29CCD890E}"/>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19</a:t>
            </a:fld>
            <a:endParaRPr lang="en-US" sz="2400">
              <a:solidFill>
                <a:schemeClr val="tx1"/>
              </a:solidFill>
            </a:endParaRPr>
          </a:p>
        </p:txBody>
      </p:sp>
      <p:sp>
        <p:nvSpPr>
          <p:cNvPr id="5" name="Content Placeholder 4">
            <a:extLst>
              <a:ext uri="{FF2B5EF4-FFF2-40B4-BE49-F238E27FC236}">
                <a16:creationId xmlns:a16="http://schemas.microsoft.com/office/drawing/2014/main" id="{6522A814-B81F-98E3-BF35-457ACD18E1EF}"/>
              </a:ext>
            </a:extLst>
          </p:cNvPr>
          <p:cNvSpPr>
            <a:spLocks noGrp="1"/>
          </p:cNvSpPr>
          <p:nvPr>
            <p:ph idx="1"/>
          </p:nvPr>
        </p:nvSpPr>
        <p:spPr>
          <a:xfrm>
            <a:off x="677334" y="1379095"/>
            <a:ext cx="8596668" cy="4982421"/>
          </a:xfrm>
        </p:spPr>
        <p:txBody>
          <a:bodyPr>
            <a:normAutofit lnSpcReduction="10000"/>
          </a:bodyPr>
          <a:lstStyle/>
          <a:p>
            <a:pPr marL="0" indent="0">
              <a:buNone/>
            </a:pPr>
            <a:r>
              <a:rPr lang="en-US" dirty="0">
                <a:solidFill>
                  <a:srgbClr val="0070C0"/>
                </a:solidFill>
              </a:rPr>
              <a:t>You will receive two forms attached to your award notification email. You will provide these forms to each person or business that makes an eligible contribution to your organization’s NIP project. </a:t>
            </a:r>
          </a:p>
          <a:p>
            <a:r>
              <a:rPr lang="en-US" dirty="0"/>
              <a:t>WV/NIPA-1 – This is the credit voucher you will complete and give to the donor.</a:t>
            </a:r>
          </a:p>
          <a:p>
            <a:pPr lvl="1"/>
            <a:r>
              <a:rPr lang="en-US" dirty="0"/>
              <a:t>Section I will be prefilled with your project information details.</a:t>
            </a:r>
          </a:p>
          <a:p>
            <a:pPr lvl="1"/>
            <a:r>
              <a:rPr lang="en-US" dirty="0"/>
              <a:t>Section II must be completed by the issuing organization.</a:t>
            </a:r>
          </a:p>
          <a:p>
            <a:pPr lvl="2"/>
            <a:r>
              <a:rPr lang="en-US" b="1" u="sng" dirty="0"/>
              <a:t>Donor Information Section: </a:t>
            </a:r>
            <a:r>
              <a:rPr lang="en-US" dirty="0"/>
              <a:t>Include the donor(s) legal name, address, contribution amount, circle the type of donation, amount of credit given, and the date of the donation.</a:t>
            </a:r>
          </a:p>
          <a:p>
            <a:pPr lvl="2"/>
            <a:r>
              <a:rPr lang="en-US" b="1" u="sng" dirty="0"/>
              <a:t>Sponsor Information Section: </a:t>
            </a:r>
            <a:r>
              <a:rPr lang="en-US" dirty="0"/>
              <a:t>Provide the signature of your organization’s authorized NIP representative, printed name, telephone number, and date.</a:t>
            </a:r>
          </a:p>
          <a:p>
            <a:r>
              <a:rPr lang="en-US" dirty="0"/>
              <a:t>WV/NIPA-2 – This is a WV tax form which you should also give to the donor.</a:t>
            </a:r>
          </a:p>
          <a:p>
            <a:pPr lvl="1"/>
            <a:r>
              <a:rPr lang="en-US" dirty="0">
                <a:solidFill>
                  <a:schemeClr val="accent1"/>
                </a:solidFill>
                <a:hlinkClick r:id="rId4">
                  <a:extLst>
                    <a:ext uri="{A12FA001-AC4F-418D-AE19-62706E023703}">
                      <ahyp:hlinkClr xmlns:ahyp="http://schemas.microsoft.com/office/drawing/2018/hyperlinkcolor" val="tx"/>
                    </a:ext>
                  </a:extLst>
                </a:hlinkClick>
              </a:rPr>
              <a:t>WV/NIPA-2</a:t>
            </a:r>
            <a:r>
              <a:rPr lang="en-US" dirty="0">
                <a:solidFill>
                  <a:schemeClr val="accent1"/>
                </a:solidFill>
              </a:rPr>
              <a:t> </a:t>
            </a:r>
            <a:r>
              <a:rPr lang="en-US" dirty="0">
                <a:solidFill>
                  <a:schemeClr val="tx1"/>
                </a:solidFill>
              </a:rPr>
              <a:t>– Link to the WV tax form.</a:t>
            </a:r>
          </a:p>
          <a:p>
            <a:pPr lvl="1"/>
            <a:r>
              <a:rPr lang="en-US" dirty="0">
                <a:solidFill>
                  <a:schemeClr val="tx1"/>
                </a:solidFill>
              </a:rPr>
              <a:t>This form is to be completed by the donor or their tax representative.</a:t>
            </a:r>
          </a:p>
          <a:p>
            <a:r>
              <a:rPr lang="en-US" dirty="0">
                <a:solidFill>
                  <a:schemeClr val="tx1"/>
                </a:solidFill>
              </a:rPr>
              <a:t>Be sure to properly document each donation for future reference</a:t>
            </a:r>
          </a:p>
          <a:p>
            <a:endParaRPr lang="en-US" dirty="0">
              <a:solidFill>
                <a:schemeClr val="tx1"/>
              </a:solidFill>
            </a:endParaRPr>
          </a:p>
          <a:p>
            <a:endParaRPr lang="en-US" dirty="0"/>
          </a:p>
          <a:p>
            <a:endParaRPr lang="en-US" dirty="0"/>
          </a:p>
          <a:p>
            <a:pPr marL="914400" lvl="2" indent="0">
              <a:buNone/>
            </a:pPr>
            <a:endParaRPr lang="en-US" dirty="0"/>
          </a:p>
        </p:txBody>
      </p:sp>
    </p:spTree>
    <p:extLst>
      <p:ext uri="{BB962C8B-B14F-4D97-AF65-F5344CB8AC3E}">
        <p14:creationId xmlns:p14="http://schemas.microsoft.com/office/powerpoint/2010/main" val="3755925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84E68-6B8D-0D8E-DF7B-C9AD46793A61}"/>
              </a:ext>
            </a:extLst>
          </p:cNvPr>
          <p:cNvSpPr>
            <a:spLocks noGrp="1"/>
          </p:cNvSpPr>
          <p:nvPr>
            <p:ph type="title"/>
          </p:nvPr>
        </p:nvSpPr>
        <p:spPr/>
        <p:txBody>
          <a:bodyPr>
            <a:normAutofit fontScale="90000"/>
          </a:bodyPr>
          <a:lstStyle/>
          <a:p>
            <a:r>
              <a:rPr lang="en-US" dirty="0"/>
              <a:t>Table of Contents:</a:t>
            </a:r>
            <a:br>
              <a:rPr lang="en-US" dirty="0"/>
            </a:br>
            <a:r>
              <a:rPr lang="en-US" sz="2000" dirty="0"/>
              <a:t>This two-part Instruction Guide is designed to assist you and your organization with understanding and completing the NIP application as well as to instruct you on the administrative aspects of the program once credit is awarded.</a:t>
            </a:r>
            <a:endParaRPr lang="en-US" dirty="0"/>
          </a:p>
        </p:txBody>
      </p:sp>
      <p:sp>
        <p:nvSpPr>
          <p:cNvPr id="3" name="Text Placeholder 2">
            <a:extLst>
              <a:ext uri="{FF2B5EF4-FFF2-40B4-BE49-F238E27FC236}">
                <a16:creationId xmlns:a16="http://schemas.microsoft.com/office/drawing/2014/main" id="{3C04A212-DA75-8A18-D83B-C94DA6FA25E6}"/>
              </a:ext>
            </a:extLst>
          </p:cNvPr>
          <p:cNvSpPr>
            <a:spLocks noGrp="1"/>
          </p:cNvSpPr>
          <p:nvPr>
            <p:ph type="body" idx="1"/>
          </p:nvPr>
        </p:nvSpPr>
        <p:spPr>
          <a:solidFill>
            <a:schemeClr val="accent1">
              <a:lumMod val="60000"/>
              <a:lumOff val="40000"/>
            </a:schemeClr>
          </a:solidFill>
        </p:spPr>
        <p:txBody>
          <a:bodyPr/>
          <a:lstStyle/>
          <a:p>
            <a:pPr algn="ctr"/>
            <a:r>
              <a:rPr lang="en-US" dirty="0"/>
              <a:t>Application Guide</a:t>
            </a:r>
          </a:p>
        </p:txBody>
      </p:sp>
      <p:sp>
        <p:nvSpPr>
          <p:cNvPr id="4" name="Content Placeholder 3">
            <a:extLst>
              <a:ext uri="{FF2B5EF4-FFF2-40B4-BE49-F238E27FC236}">
                <a16:creationId xmlns:a16="http://schemas.microsoft.com/office/drawing/2014/main" id="{CCA5A616-79D2-18E4-6342-E3592E9B826A}"/>
              </a:ext>
            </a:extLst>
          </p:cNvPr>
          <p:cNvSpPr>
            <a:spLocks noGrp="1"/>
          </p:cNvSpPr>
          <p:nvPr>
            <p:ph sz="half" idx="2"/>
          </p:nvPr>
        </p:nvSpPr>
        <p:spPr>
          <a:xfrm>
            <a:off x="675745" y="2919807"/>
            <a:ext cx="4185623" cy="3304117"/>
          </a:xfrm>
        </p:spPr>
        <p:txBody>
          <a:bodyPr>
            <a:normAutofit lnSpcReduction="10000"/>
          </a:bodyPr>
          <a:lstStyle/>
          <a:p>
            <a:r>
              <a:rPr lang="en-US" dirty="0"/>
              <a:t>Pg. 04 - What is the NIP</a:t>
            </a:r>
          </a:p>
          <a:p>
            <a:r>
              <a:rPr lang="en-US" dirty="0"/>
              <a:t>Pg. 05 – Eligibility Requirements</a:t>
            </a:r>
          </a:p>
          <a:p>
            <a:r>
              <a:rPr lang="en-US" dirty="0"/>
              <a:t>Pg. 06 – General Rules &amp; Deadlines</a:t>
            </a:r>
          </a:p>
          <a:p>
            <a:r>
              <a:rPr lang="en-US" dirty="0"/>
              <a:t>Pg. 07 – Items You Will Need</a:t>
            </a:r>
          </a:p>
          <a:p>
            <a:r>
              <a:rPr lang="en-US" dirty="0"/>
              <a:t>Pg. 08 – Creating Your NIP Account</a:t>
            </a:r>
          </a:p>
          <a:p>
            <a:r>
              <a:rPr lang="en-US" dirty="0"/>
              <a:t>Pg. 09 – About the Application</a:t>
            </a:r>
          </a:p>
          <a:p>
            <a:r>
              <a:rPr lang="en-US" dirty="0"/>
              <a:t>Pg. 11 – Completing the Application</a:t>
            </a:r>
          </a:p>
          <a:p>
            <a:r>
              <a:rPr lang="en-US" dirty="0"/>
              <a:t>Pg. 12 – NIP Contacts</a:t>
            </a:r>
          </a:p>
          <a:p>
            <a:endParaRPr lang="en-US" dirty="0"/>
          </a:p>
        </p:txBody>
      </p:sp>
      <p:sp>
        <p:nvSpPr>
          <p:cNvPr id="5" name="Text Placeholder 4">
            <a:extLst>
              <a:ext uri="{FF2B5EF4-FFF2-40B4-BE49-F238E27FC236}">
                <a16:creationId xmlns:a16="http://schemas.microsoft.com/office/drawing/2014/main" id="{7781C808-9390-B625-DFF9-B2763153D8D4}"/>
              </a:ext>
            </a:extLst>
          </p:cNvPr>
          <p:cNvSpPr>
            <a:spLocks noGrp="1"/>
          </p:cNvSpPr>
          <p:nvPr>
            <p:ph type="body" sz="quarter" idx="3"/>
          </p:nvPr>
        </p:nvSpPr>
        <p:spPr>
          <a:solidFill>
            <a:srgbClr val="478FE1"/>
          </a:solidFill>
        </p:spPr>
        <p:txBody>
          <a:bodyPr/>
          <a:lstStyle/>
          <a:p>
            <a:pPr algn="ctr"/>
            <a:r>
              <a:rPr lang="en-US" dirty="0"/>
              <a:t>Program Guide</a:t>
            </a:r>
          </a:p>
        </p:txBody>
      </p:sp>
      <p:sp>
        <p:nvSpPr>
          <p:cNvPr id="6" name="Content Placeholder 5">
            <a:extLst>
              <a:ext uri="{FF2B5EF4-FFF2-40B4-BE49-F238E27FC236}">
                <a16:creationId xmlns:a16="http://schemas.microsoft.com/office/drawing/2014/main" id="{0F1B7DAC-DD83-41D8-78F0-9FD2FD628FBA}"/>
              </a:ext>
            </a:extLst>
          </p:cNvPr>
          <p:cNvSpPr>
            <a:spLocks noGrp="1"/>
          </p:cNvSpPr>
          <p:nvPr>
            <p:ph sz="quarter" idx="4"/>
          </p:nvPr>
        </p:nvSpPr>
        <p:spPr>
          <a:xfrm>
            <a:off x="5088384" y="2883872"/>
            <a:ext cx="4185617" cy="3304117"/>
          </a:xfrm>
        </p:spPr>
        <p:txBody>
          <a:bodyPr>
            <a:normAutofit lnSpcReduction="10000"/>
          </a:bodyPr>
          <a:lstStyle/>
          <a:p>
            <a:pPr>
              <a:buClr>
                <a:srgbClr val="0070C0"/>
              </a:buClr>
            </a:pPr>
            <a:r>
              <a:rPr lang="en-US" dirty="0"/>
              <a:t>Pg. 14 – Important Dates</a:t>
            </a:r>
          </a:p>
          <a:p>
            <a:pPr>
              <a:buClr>
                <a:srgbClr val="0070C0"/>
              </a:buClr>
            </a:pPr>
            <a:r>
              <a:rPr lang="en-US" dirty="0"/>
              <a:t>Pg. 15 – Program Rules</a:t>
            </a:r>
          </a:p>
          <a:p>
            <a:pPr lvl="1">
              <a:buClr>
                <a:srgbClr val="0070C0"/>
              </a:buClr>
            </a:pPr>
            <a:r>
              <a:rPr lang="en-US" dirty="0"/>
              <a:t>Limitations for NIP Tax Credits</a:t>
            </a:r>
          </a:p>
          <a:p>
            <a:pPr lvl="1">
              <a:buClr>
                <a:srgbClr val="0070C0"/>
              </a:buClr>
            </a:pPr>
            <a:r>
              <a:rPr lang="en-US" dirty="0"/>
              <a:t>Eligible Donations &amp; Records </a:t>
            </a:r>
          </a:p>
          <a:p>
            <a:pPr lvl="1">
              <a:buClr>
                <a:srgbClr val="0070C0"/>
              </a:buClr>
            </a:pPr>
            <a:r>
              <a:rPr lang="en-US" dirty="0"/>
              <a:t>Ineligible Donations</a:t>
            </a:r>
          </a:p>
          <a:p>
            <a:pPr>
              <a:buClr>
                <a:srgbClr val="0070C0"/>
              </a:buClr>
            </a:pPr>
            <a:r>
              <a:rPr lang="en-US" dirty="0"/>
              <a:t>Pg. 19 - Issuing Credits</a:t>
            </a:r>
          </a:p>
          <a:p>
            <a:pPr>
              <a:buClr>
                <a:srgbClr val="0070C0"/>
              </a:buClr>
            </a:pPr>
            <a:r>
              <a:rPr lang="en-US" dirty="0"/>
              <a:t>Pg. 21 – Reporting Requirements</a:t>
            </a:r>
          </a:p>
          <a:p>
            <a:pPr>
              <a:buClr>
                <a:srgbClr val="0070C0"/>
              </a:buClr>
            </a:pPr>
            <a:r>
              <a:rPr lang="en-US" dirty="0"/>
              <a:t>Pg. 27 – Reallocation</a:t>
            </a:r>
          </a:p>
          <a:p>
            <a:pPr>
              <a:buClr>
                <a:srgbClr val="0070C0"/>
              </a:buClr>
            </a:pPr>
            <a:r>
              <a:rPr lang="en-US" dirty="0"/>
              <a:t>Pg. 28 – Signature Page</a:t>
            </a:r>
          </a:p>
          <a:p>
            <a:pPr>
              <a:buClr>
                <a:srgbClr val="0070C0"/>
              </a:buClr>
            </a:pPr>
            <a:endParaRPr lang="en-US" dirty="0"/>
          </a:p>
          <a:p>
            <a:pPr lvl="1"/>
            <a:endParaRPr lang="en-US" dirty="0"/>
          </a:p>
        </p:txBody>
      </p:sp>
      <p:sp>
        <p:nvSpPr>
          <p:cNvPr id="8" name="Slide Number Placeholder 7">
            <a:extLst>
              <a:ext uri="{FF2B5EF4-FFF2-40B4-BE49-F238E27FC236}">
                <a16:creationId xmlns:a16="http://schemas.microsoft.com/office/drawing/2014/main" id="{3DB0AF78-E9FF-BE48-1DC0-E92BB5132DBA}"/>
              </a:ext>
            </a:extLst>
          </p:cNvPr>
          <p:cNvSpPr>
            <a:spLocks noGrp="1"/>
          </p:cNvSpPr>
          <p:nvPr>
            <p:ph type="sldNum" sz="quarter" idx="12"/>
          </p:nvPr>
        </p:nvSpPr>
        <p:spPr>
          <a:xfrm>
            <a:off x="10832916" y="6041362"/>
            <a:ext cx="683339" cy="365125"/>
          </a:xfrm>
        </p:spPr>
        <p:txBody>
          <a:bodyPr/>
          <a:lstStyle/>
          <a:p>
            <a:fld id="{87E7843D-FF13-4365-9478-9625B70A2705}" type="slidenum">
              <a:rPr lang="en-US" sz="2400" smtClean="0">
                <a:solidFill>
                  <a:schemeClr val="tx1"/>
                </a:solidFill>
              </a:rPr>
              <a:t>2</a:t>
            </a:fld>
            <a:endParaRPr lang="en-US" sz="2400" dirty="0">
              <a:solidFill>
                <a:schemeClr val="tx1"/>
              </a:solidFill>
            </a:endParaRPr>
          </a:p>
        </p:txBody>
      </p:sp>
    </p:spTree>
    <p:extLst>
      <p:ext uri="{BB962C8B-B14F-4D97-AF65-F5344CB8AC3E}">
        <p14:creationId xmlns:p14="http://schemas.microsoft.com/office/powerpoint/2010/main" val="24315002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12917-A5BD-41B4-A7E1-A5F053A65A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BEBA1-C888-D6AC-B461-1E3149BD6173}"/>
              </a:ext>
            </a:extLst>
          </p:cNvPr>
          <p:cNvSpPr>
            <a:spLocks noGrp="1"/>
          </p:cNvSpPr>
          <p:nvPr>
            <p:ph type="title"/>
          </p:nvPr>
        </p:nvSpPr>
        <p:spPr>
          <a:xfrm>
            <a:off x="677334" y="609601"/>
            <a:ext cx="8596668" cy="949376"/>
          </a:xfrm>
        </p:spPr>
        <p:txBody>
          <a:bodyPr>
            <a:normAutofit/>
          </a:bodyPr>
          <a:lstStyle/>
          <a:p>
            <a:r>
              <a:rPr lang="en-US" dirty="0"/>
              <a:t>Issuing Credit</a:t>
            </a:r>
            <a:br>
              <a:rPr lang="en-US" dirty="0"/>
            </a:br>
            <a:r>
              <a:rPr lang="en-US" sz="1600" dirty="0">
                <a:solidFill>
                  <a:schemeClr val="tx1"/>
                </a:solidFill>
              </a:rPr>
              <a:t>Sample of Part II – WV/NIPA-1 form</a:t>
            </a:r>
            <a:endParaRPr lang="en-US" sz="1600" i="1" dirty="0">
              <a:solidFill>
                <a:schemeClr val="tx1"/>
              </a:solidFill>
            </a:endParaRPr>
          </a:p>
        </p:txBody>
      </p:sp>
      <p:sp>
        <p:nvSpPr>
          <p:cNvPr id="7" name="Slide Number Placeholder 6">
            <a:extLst>
              <a:ext uri="{FF2B5EF4-FFF2-40B4-BE49-F238E27FC236}">
                <a16:creationId xmlns:a16="http://schemas.microsoft.com/office/drawing/2014/main" id="{CC4AC7AF-9582-9EF9-C544-819DBF582CCF}"/>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20</a:t>
            </a:fld>
            <a:endParaRPr lang="en-US" sz="2400">
              <a:solidFill>
                <a:schemeClr val="tx1"/>
              </a:solidFill>
            </a:endParaRPr>
          </a:p>
        </p:txBody>
      </p:sp>
      <p:pic>
        <p:nvPicPr>
          <p:cNvPr id="8" name="Content Placeholder 7">
            <a:extLst>
              <a:ext uri="{FF2B5EF4-FFF2-40B4-BE49-F238E27FC236}">
                <a16:creationId xmlns:a16="http://schemas.microsoft.com/office/drawing/2014/main" id="{D32AA249-5B6C-C0CD-AA04-48C6688140F5}"/>
              </a:ext>
            </a:extLst>
          </p:cNvPr>
          <p:cNvPicPr>
            <a:picLocks noGrp="1" noChangeAspect="1"/>
          </p:cNvPicPr>
          <p:nvPr>
            <p:ph idx="1"/>
          </p:nvPr>
        </p:nvPicPr>
        <p:blipFill>
          <a:blip r:embed="rId4"/>
          <a:stretch>
            <a:fillRect/>
          </a:stretch>
        </p:blipFill>
        <p:spPr>
          <a:xfrm>
            <a:off x="677334" y="1618274"/>
            <a:ext cx="8596668" cy="4378117"/>
          </a:xfrm>
          <a:prstGeom prst="rect">
            <a:avLst/>
          </a:prstGeom>
        </p:spPr>
      </p:pic>
      <p:sp>
        <p:nvSpPr>
          <p:cNvPr id="9" name="TextBox 8">
            <a:extLst>
              <a:ext uri="{FF2B5EF4-FFF2-40B4-BE49-F238E27FC236}">
                <a16:creationId xmlns:a16="http://schemas.microsoft.com/office/drawing/2014/main" id="{8E597D07-8F13-4C4E-6F7E-83FBA13CAF31}"/>
              </a:ext>
            </a:extLst>
          </p:cNvPr>
          <p:cNvSpPr txBox="1"/>
          <p:nvPr/>
        </p:nvSpPr>
        <p:spPr>
          <a:xfrm>
            <a:off x="4010483" y="2537988"/>
            <a:ext cx="2314339" cy="300082"/>
          </a:xfrm>
          <a:prstGeom prst="rect">
            <a:avLst/>
          </a:prstGeom>
          <a:noFill/>
        </p:spPr>
        <p:txBody>
          <a:bodyPr wrap="square" rtlCol="0">
            <a:spAutoFit/>
          </a:bodyPr>
          <a:lstStyle/>
          <a:p>
            <a:r>
              <a:rPr lang="en-US" sz="1350" b="1" dirty="0">
                <a:solidFill>
                  <a:srgbClr val="FF0000"/>
                </a:solidFill>
              </a:rPr>
              <a:t>Legal</a:t>
            </a:r>
            <a:r>
              <a:rPr lang="en-US" sz="1350" dirty="0">
                <a:solidFill>
                  <a:schemeClr val="accent6"/>
                </a:solidFill>
              </a:rPr>
              <a:t> </a:t>
            </a:r>
            <a:r>
              <a:rPr lang="en-US" sz="1350" b="1" dirty="0">
                <a:solidFill>
                  <a:srgbClr val="FF0000"/>
                </a:solidFill>
              </a:rPr>
              <a:t>Name(s) of donor(s)</a:t>
            </a:r>
          </a:p>
        </p:txBody>
      </p:sp>
      <p:sp>
        <p:nvSpPr>
          <p:cNvPr id="10" name="Oval 9">
            <a:extLst>
              <a:ext uri="{FF2B5EF4-FFF2-40B4-BE49-F238E27FC236}">
                <a16:creationId xmlns:a16="http://schemas.microsoft.com/office/drawing/2014/main" id="{5CE0C9CA-29D9-97FD-B017-757C73BF80B4}"/>
              </a:ext>
            </a:extLst>
          </p:cNvPr>
          <p:cNvSpPr/>
          <p:nvPr/>
        </p:nvSpPr>
        <p:spPr>
          <a:xfrm>
            <a:off x="1736438" y="3894868"/>
            <a:ext cx="497096" cy="3000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Oval 10">
            <a:extLst>
              <a:ext uri="{FF2B5EF4-FFF2-40B4-BE49-F238E27FC236}">
                <a16:creationId xmlns:a16="http://schemas.microsoft.com/office/drawing/2014/main" id="{1A9E8726-D9B2-0332-DF9D-C13D7EE6E913}"/>
              </a:ext>
            </a:extLst>
          </p:cNvPr>
          <p:cNvSpPr/>
          <p:nvPr/>
        </p:nvSpPr>
        <p:spPr>
          <a:xfrm>
            <a:off x="4332157" y="3894868"/>
            <a:ext cx="1165090" cy="300082"/>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Oval 11">
            <a:extLst>
              <a:ext uri="{FF2B5EF4-FFF2-40B4-BE49-F238E27FC236}">
                <a16:creationId xmlns:a16="http://schemas.microsoft.com/office/drawing/2014/main" id="{9079FBF9-6198-B959-01BD-073C7CA9664C}"/>
              </a:ext>
            </a:extLst>
          </p:cNvPr>
          <p:cNvSpPr/>
          <p:nvPr/>
        </p:nvSpPr>
        <p:spPr>
          <a:xfrm>
            <a:off x="5637989" y="3894868"/>
            <a:ext cx="1165090" cy="300082"/>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3" name="Left Arrow 10">
            <a:extLst>
              <a:ext uri="{FF2B5EF4-FFF2-40B4-BE49-F238E27FC236}">
                <a16:creationId xmlns:a16="http://schemas.microsoft.com/office/drawing/2014/main" id="{DB264282-8C40-ABD3-8440-66C8314493A5}"/>
              </a:ext>
            </a:extLst>
          </p:cNvPr>
          <p:cNvSpPr/>
          <p:nvPr/>
        </p:nvSpPr>
        <p:spPr>
          <a:xfrm rot="9276344">
            <a:off x="3337134" y="5561498"/>
            <a:ext cx="733806" cy="363474"/>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2958649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D4748-DDEC-9969-267F-B55DB9A4E6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16E763-B6E6-8C69-A348-F871D2528959}"/>
              </a:ext>
            </a:extLst>
          </p:cNvPr>
          <p:cNvSpPr>
            <a:spLocks noGrp="1"/>
          </p:cNvSpPr>
          <p:nvPr>
            <p:ph type="title"/>
          </p:nvPr>
        </p:nvSpPr>
        <p:spPr>
          <a:xfrm>
            <a:off x="677334" y="609601"/>
            <a:ext cx="8596668" cy="649574"/>
          </a:xfrm>
        </p:spPr>
        <p:txBody>
          <a:bodyPr>
            <a:normAutofit/>
          </a:bodyPr>
          <a:lstStyle/>
          <a:p>
            <a:r>
              <a:rPr lang="en-US" dirty="0"/>
              <a:t>Reporting Requirements</a:t>
            </a:r>
            <a:endParaRPr lang="en-US" sz="2400" i="1" dirty="0"/>
          </a:p>
        </p:txBody>
      </p:sp>
      <p:sp>
        <p:nvSpPr>
          <p:cNvPr id="7" name="Slide Number Placeholder 6">
            <a:extLst>
              <a:ext uri="{FF2B5EF4-FFF2-40B4-BE49-F238E27FC236}">
                <a16:creationId xmlns:a16="http://schemas.microsoft.com/office/drawing/2014/main" id="{64FD5D8A-320E-66AD-DA2E-2F06A77C3ACA}"/>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21</a:t>
            </a:fld>
            <a:endParaRPr lang="en-US" sz="2400">
              <a:solidFill>
                <a:schemeClr val="tx1"/>
              </a:solidFill>
            </a:endParaRPr>
          </a:p>
        </p:txBody>
      </p:sp>
      <p:sp>
        <p:nvSpPr>
          <p:cNvPr id="5" name="Content Placeholder 4">
            <a:extLst>
              <a:ext uri="{FF2B5EF4-FFF2-40B4-BE49-F238E27FC236}">
                <a16:creationId xmlns:a16="http://schemas.microsoft.com/office/drawing/2014/main" id="{15DCF218-4F40-D04D-8F72-3A2AE03688EC}"/>
              </a:ext>
            </a:extLst>
          </p:cNvPr>
          <p:cNvSpPr>
            <a:spLocks noGrp="1"/>
          </p:cNvSpPr>
          <p:nvPr>
            <p:ph idx="1"/>
          </p:nvPr>
        </p:nvSpPr>
        <p:spPr>
          <a:xfrm>
            <a:off x="677333" y="1379095"/>
            <a:ext cx="8961341" cy="4982421"/>
          </a:xfrm>
        </p:spPr>
        <p:txBody>
          <a:bodyPr>
            <a:normAutofit lnSpcReduction="10000"/>
          </a:bodyPr>
          <a:lstStyle/>
          <a:p>
            <a:pPr marL="0" indent="0">
              <a:buNone/>
            </a:pPr>
            <a:r>
              <a:rPr lang="en-US" dirty="0">
                <a:solidFill>
                  <a:schemeClr val="tx1"/>
                </a:solidFill>
              </a:rPr>
              <a:t>There are three reports that are required by the NIP. They can be located on your organization’s NIP home page after you have been awarded credit.</a:t>
            </a:r>
          </a:p>
          <a:p>
            <a:r>
              <a:rPr lang="en-US" dirty="0"/>
              <a:t>Donations Report – Used to report donations made in exchange for NIP credit.</a:t>
            </a:r>
          </a:p>
          <a:p>
            <a:pPr lvl="1"/>
            <a:r>
              <a:rPr lang="en-US" dirty="0"/>
              <a:t>It is designed to collect necessary donation data for reporting requirements to the West Virginia tax department.</a:t>
            </a:r>
          </a:p>
          <a:p>
            <a:pPr lvl="1"/>
            <a:r>
              <a:rPr lang="en-US" dirty="0"/>
              <a:t>You will learn more about this report on the next few pages.</a:t>
            </a:r>
          </a:p>
          <a:p>
            <a:r>
              <a:rPr lang="en-US" dirty="0"/>
              <a:t>Mid-term Report – This report serves as your organization’s progress report.</a:t>
            </a:r>
          </a:p>
          <a:p>
            <a:pPr lvl="1"/>
            <a:r>
              <a:rPr lang="en-US" dirty="0"/>
              <a:t>It collects useful information related to your NIP project.</a:t>
            </a:r>
          </a:p>
          <a:p>
            <a:pPr lvl="1"/>
            <a:r>
              <a:rPr lang="en-US" dirty="0"/>
              <a:t>It covers the period between Sep. 1</a:t>
            </a:r>
            <a:r>
              <a:rPr lang="en-US" baseline="30000" dirty="0"/>
              <a:t>st</a:t>
            </a:r>
            <a:r>
              <a:rPr lang="en-US" dirty="0"/>
              <a:t> and Dec. 31</a:t>
            </a:r>
            <a:r>
              <a:rPr lang="en-US" baseline="30000" dirty="0"/>
              <a:t>st</a:t>
            </a:r>
            <a:r>
              <a:rPr lang="en-US" dirty="0"/>
              <a:t> and is due on Jan. 31</a:t>
            </a:r>
            <a:r>
              <a:rPr lang="en-US" baseline="30000" dirty="0"/>
              <a:t>st</a:t>
            </a:r>
            <a:r>
              <a:rPr lang="en-US" dirty="0"/>
              <a:t>. </a:t>
            </a:r>
          </a:p>
          <a:p>
            <a:r>
              <a:rPr lang="en-US" dirty="0"/>
              <a:t>Final Report – The Final Report is cumulative.</a:t>
            </a:r>
          </a:p>
          <a:p>
            <a:pPr lvl="1"/>
            <a:r>
              <a:rPr lang="en-US" dirty="0"/>
              <a:t>The final report will be loaded to your home page after you have submitted the mid-term report.</a:t>
            </a:r>
          </a:p>
          <a:p>
            <a:pPr lvl="1"/>
            <a:r>
              <a:rPr lang="en-US" dirty="0"/>
              <a:t>It collects data about your project that helps support the need for the NIP.</a:t>
            </a:r>
          </a:p>
          <a:p>
            <a:pPr lvl="1"/>
            <a:r>
              <a:rPr lang="en-US" dirty="0"/>
              <a:t>It covers the period between Sep. 1</a:t>
            </a:r>
            <a:r>
              <a:rPr lang="en-US" baseline="30000" dirty="0"/>
              <a:t>st</a:t>
            </a:r>
            <a:r>
              <a:rPr lang="en-US" dirty="0"/>
              <a:t> and Jun. 30</a:t>
            </a:r>
            <a:r>
              <a:rPr lang="en-US" baseline="30000" dirty="0"/>
              <a:t>th</a:t>
            </a:r>
            <a:r>
              <a:rPr lang="en-US" dirty="0"/>
              <a:t> and is due on Jul. 31</a:t>
            </a:r>
            <a:r>
              <a:rPr lang="en-US" baseline="30000" dirty="0"/>
              <a:t>st</a:t>
            </a:r>
            <a:r>
              <a:rPr lang="en-US" dirty="0"/>
              <a:t>.</a:t>
            </a:r>
          </a:p>
          <a:p>
            <a:pPr lvl="1"/>
            <a:r>
              <a:rPr lang="en-US" dirty="0"/>
              <a:t>We encourage the sharing of related photos and stories to help promote your work.</a:t>
            </a:r>
          </a:p>
          <a:p>
            <a:pPr lvl="1"/>
            <a:endParaRPr lang="en-US" dirty="0"/>
          </a:p>
          <a:p>
            <a:pPr lvl="1"/>
            <a:endParaRPr lang="en-US" dirty="0"/>
          </a:p>
          <a:p>
            <a:endParaRPr lang="en-US" dirty="0"/>
          </a:p>
          <a:p>
            <a:pPr marL="914400" lvl="2" indent="0">
              <a:buNone/>
            </a:pPr>
            <a:endParaRPr lang="en-US" dirty="0"/>
          </a:p>
        </p:txBody>
      </p:sp>
    </p:spTree>
    <p:extLst>
      <p:ext uri="{BB962C8B-B14F-4D97-AF65-F5344CB8AC3E}">
        <p14:creationId xmlns:p14="http://schemas.microsoft.com/office/powerpoint/2010/main" val="1587725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56B6E-CC4F-AE2A-F555-75D3C33168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EB43E6-BF2A-2CF3-21F3-32FD7DB01E73}"/>
              </a:ext>
            </a:extLst>
          </p:cNvPr>
          <p:cNvSpPr>
            <a:spLocks noGrp="1"/>
          </p:cNvSpPr>
          <p:nvPr>
            <p:ph type="title"/>
          </p:nvPr>
        </p:nvSpPr>
        <p:spPr>
          <a:xfrm>
            <a:off x="677334" y="489679"/>
            <a:ext cx="8596668" cy="649574"/>
          </a:xfrm>
        </p:spPr>
        <p:txBody>
          <a:bodyPr>
            <a:normAutofit/>
          </a:bodyPr>
          <a:lstStyle/>
          <a:p>
            <a:r>
              <a:rPr lang="en-US" dirty="0"/>
              <a:t>Reporting Requirements</a:t>
            </a:r>
            <a:endParaRPr lang="en-US" sz="2400" i="1" dirty="0"/>
          </a:p>
        </p:txBody>
      </p:sp>
      <p:sp>
        <p:nvSpPr>
          <p:cNvPr id="7" name="Slide Number Placeholder 6">
            <a:extLst>
              <a:ext uri="{FF2B5EF4-FFF2-40B4-BE49-F238E27FC236}">
                <a16:creationId xmlns:a16="http://schemas.microsoft.com/office/drawing/2014/main" id="{33BC0BAE-575C-BF1A-3697-5B7998029160}"/>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22</a:t>
            </a:fld>
            <a:endParaRPr lang="en-US" sz="2400">
              <a:solidFill>
                <a:schemeClr val="tx1"/>
              </a:solidFill>
            </a:endParaRPr>
          </a:p>
        </p:txBody>
      </p:sp>
      <p:sp>
        <p:nvSpPr>
          <p:cNvPr id="5" name="Content Placeholder 4">
            <a:extLst>
              <a:ext uri="{FF2B5EF4-FFF2-40B4-BE49-F238E27FC236}">
                <a16:creationId xmlns:a16="http://schemas.microsoft.com/office/drawing/2014/main" id="{0DAA856D-376C-C96F-A006-7EFA00CD1B20}"/>
              </a:ext>
            </a:extLst>
          </p:cNvPr>
          <p:cNvSpPr>
            <a:spLocks noGrp="1"/>
          </p:cNvSpPr>
          <p:nvPr>
            <p:ph idx="1"/>
          </p:nvPr>
        </p:nvSpPr>
        <p:spPr>
          <a:xfrm>
            <a:off x="677333" y="1259173"/>
            <a:ext cx="8961341" cy="5102343"/>
          </a:xfrm>
        </p:spPr>
        <p:txBody>
          <a:bodyPr>
            <a:normAutofit/>
          </a:bodyPr>
          <a:lstStyle/>
          <a:p>
            <a:pPr marL="0" indent="0">
              <a:buNone/>
            </a:pPr>
            <a:r>
              <a:rPr lang="en-US" dirty="0">
                <a:solidFill>
                  <a:schemeClr val="tx1"/>
                </a:solidFill>
              </a:rPr>
              <a:t>Reporting donations and credit issued is a three-step process.</a:t>
            </a:r>
          </a:p>
          <a:p>
            <a:pPr>
              <a:spcBef>
                <a:spcPts val="0"/>
              </a:spcBef>
              <a:buAutoNum type="arabicPeriod"/>
            </a:pPr>
            <a:r>
              <a:rPr lang="en-US" dirty="0">
                <a:solidFill>
                  <a:schemeClr val="tx1"/>
                </a:solidFill>
              </a:rPr>
              <a:t>Record the donation information </a:t>
            </a:r>
            <a:r>
              <a:rPr lang="en-US" i="1" dirty="0">
                <a:solidFill>
                  <a:schemeClr val="bg1">
                    <a:lumMod val="65000"/>
                  </a:schemeClr>
                </a:solidFill>
              </a:rPr>
              <a:t>(Donation Processing Form – excel file)</a:t>
            </a:r>
            <a:r>
              <a:rPr lang="en-US" dirty="0">
                <a:solidFill>
                  <a:schemeClr val="tx1"/>
                </a:solidFill>
              </a:rPr>
              <a:t>   </a:t>
            </a:r>
          </a:p>
          <a:p>
            <a:pPr>
              <a:spcBef>
                <a:spcPts val="0"/>
              </a:spcBef>
              <a:buAutoNum type="arabicPeriod"/>
            </a:pPr>
            <a:r>
              <a:rPr lang="en-US" dirty="0">
                <a:solidFill>
                  <a:schemeClr val="tx1"/>
                </a:solidFill>
              </a:rPr>
              <a:t>Make the ACH certification fee payment </a:t>
            </a:r>
            <a:r>
              <a:rPr lang="en-US" i="1" dirty="0">
                <a:solidFill>
                  <a:schemeClr val="bg1">
                    <a:lumMod val="65000"/>
                  </a:schemeClr>
                </a:solidFill>
              </a:rPr>
              <a:t>(Portal on NIP website)   </a:t>
            </a:r>
          </a:p>
          <a:p>
            <a:pPr>
              <a:spcBef>
                <a:spcPts val="0"/>
              </a:spcBef>
              <a:buAutoNum type="arabicPeriod"/>
            </a:pPr>
            <a:r>
              <a:rPr lang="en-US" dirty="0">
                <a:solidFill>
                  <a:schemeClr val="tx1"/>
                </a:solidFill>
              </a:rPr>
              <a:t>Report the donations </a:t>
            </a:r>
            <a:r>
              <a:rPr lang="en-US" i="1" dirty="0">
                <a:solidFill>
                  <a:schemeClr val="bg1">
                    <a:lumMod val="65000"/>
                  </a:schemeClr>
                </a:solidFill>
              </a:rPr>
              <a:t>(Donations Report located on your NIP home page)</a:t>
            </a:r>
          </a:p>
          <a:p>
            <a:pPr marL="0" indent="0">
              <a:buNone/>
            </a:pPr>
            <a:r>
              <a:rPr lang="en-US" b="1" u="sng" dirty="0">
                <a:solidFill>
                  <a:schemeClr val="tx1"/>
                </a:solidFill>
              </a:rPr>
              <a:t>Step 1. Record the Donation Information</a:t>
            </a:r>
          </a:p>
          <a:p>
            <a:r>
              <a:rPr lang="en-US" dirty="0">
                <a:solidFill>
                  <a:schemeClr val="tx1"/>
                </a:solidFill>
              </a:rPr>
              <a:t>All donations must be recorded using the </a:t>
            </a:r>
            <a:r>
              <a:rPr lang="en-US" b="1" dirty="0">
                <a:solidFill>
                  <a:schemeClr val="tx1"/>
                </a:solidFill>
              </a:rPr>
              <a:t>Donation Processing</a:t>
            </a:r>
            <a:r>
              <a:rPr lang="en-US" dirty="0">
                <a:solidFill>
                  <a:schemeClr val="tx1"/>
                </a:solidFill>
              </a:rPr>
              <a:t> form found on our website at: </a:t>
            </a:r>
            <a:r>
              <a:rPr lang="en-US" dirty="0">
                <a:solidFill>
                  <a:schemeClr val="accent1"/>
                </a:solidFill>
                <a:hlinkClick r:id="rId4">
                  <a:extLst>
                    <a:ext uri="{A12FA001-AC4F-418D-AE19-62706E023703}">
                      <ahyp:hlinkClr xmlns:ahyp="http://schemas.microsoft.com/office/drawing/2018/hyperlinkcolor" val="tx"/>
                    </a:ext>
                  </a:extLst>
                </a:hlinkClick>
              </a:rPr>
              <a:t>www.wvcad.org/nip</a:t>
            </a:r>
            <a:r>
              <a:rPr lang="en-US" dirty="0">
                <a:solidFill>
                  <a:schemeClr val="tx1"/>
                </a:solidFill>
              </a:rPr>
              <a:t>. This is the only form we will accept.</a:t>
            </a:r>
          </a:p>
          <a:p>
            <a:pPr lvl="1"/>
            <a:r>
              <a:rPr lang="en-US" dirty="0">
                <a:solidFill>
                  <a:schemeClr val="tx1"/>
                </a:solidFill>
              </a:rPr>
              <a:t>Do not use previously saved forms as edits to the form are occasionally necessary and may render older editions unusable.</a:t>
            </a:r>
          </a:p>
          <a:p>
            <a:pPr lvl="1"/>
            <a:r>
              <a:rPr lang="en-US" dirty="0">
                <a:solidFill>
                  <a:schemeClr val="tx1"/>
                </a:solidFill>
              </a:rPr>
              <a:t>Follow all instructions as outlined on the form. Additional instructions will pop up as you tab through the form.</a:t>
            </a:r>
          </a:p>
          <a:p>
            <a:pPr lvl="1"/>
            <a:r>
              <a:rPr lang="en-US" dirty="0">
                <a:solidFill>
                  <a:schemeClr val="tx1"/>
                </a:solidFill>
              </a:rPr>
              <a:t>Save the form in its original excel format using the following example:</a:t>
            </a:r>
          </a:p>
          <a:p>
            <a:pPr lvl="2"/>
            <a:r>
              <a:rPr lang="en-US" dirty="0">
                <a:solidFill>
                  <a:schemeClr val="tx1"/>
                </a:solidFill>
              </a:rPr>
              <a:t>Organization Name – NIP Donations – Transaction #</a:t>
            </a:r>
          </a:p>
          <a:p>
            <a:pPr lvl="2"/>
            <a:r>
              <a:rPr lang="en-US" b="1" dirty="0">
                <a:solidFill>
                  <a:srgbClr val="FF0000"/>
                </a:solidFill>
              </a:rPr>
              <a:t>Later, you will rename the file replacing “Transaction #” with the actual transaction number that is provided to you when you make the ACH payment for NIP certification fees. </a:t>
            </a:r>
            <a:r>
              <a:rPr lang="en-US" dirty="0">
                <a:solidFill>
                  <a:schemeClr val="tx1"/>
                </a:solidFill>
              </a:rPr>
              <a:t>This fee is automatically calculated on the Donation Processing form.</a:t>
            </a:r>
          </a:p>
          <a:p>
            <a:endParaRPr lang="en-US" dirty="0">
              <a:solidFill>
                <a:schemeClr val="tx1"/>
              </a:solidFill>
            </a:endParaRPr>
          </a:p>
          <a:p>
            <a:endParaRPr lang="en-US" dirty="0"/>
          </a:p>
          <a:p>
            <a:endParaRPr lang="en-US" dirty="0"/>
          </a:p>
          <a:p>
            <a:pPr marL="914400" lvl="2" indent="0">
              <a:buNone/>
            </a:pPr>
            <a:endParaRPr lang="en-US" dirty="0"/>
          </a:p>
        </p:txBody>
      </p:sp>
    </p:spTree>
    <p:extLst>
      <p:ext uri="{BB962C8B-B14F-4D97-AF65-F5344CB8AC3E}">
        <p14:creationId xmlns:p14="http://schemas.microsoft.com/office/powerpoint/2010/main" val="1087413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83762-DB47-0554-A76E-83E5F0E4B1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9861DE-3820-7647-F4A7-C1F4BBA7782B}"/>
              </a:ext>
            </a:extLst>
          </p:cNvPr>
          <p:cNvSpPr>
            <a:spLocks noGrp="1"/>
          </p:cNvSpPr>
          <p:nvPr>
            <p:ph type="title"/>
          </p:nvPr>
        </p:nvSpPr>
        <p:spPr>
          <a:xfrm>
            <a:off x="677335" y="504670"/>
            <a:ext cx="8596668" cy="649574"/>
          </a:xfrm>
        </p:spPr>
        <p:txBody>
          <a:bodyPr>
            <a:normAutofit/>
          </a:bodyPr>
          <a:lstStyle/>
          <a:p>
            <a:r>
              <a:rPr lang="en-US" dirty="0"/>
              <a:t>Reporting Requirements</a:t>
            </a:r>
            <a:endParaRPr lang="en-US" sz="2400" i="1" dirty="0"/>
          </a:p>
        </p:txBody>
      </p:sp>
      <p:sp>
        <p:nvSpPr>
          <p:cNvPr id="7" name="Slide Number Placeholder 6">
            <a:extLst>
              <a:ext uri="{FF2B5EF4-FFF2-40B4-BE49-F238E27FC236}">
                <a16:creationId xmlns:a16="http://schemas.microsoft.com/office/drawing/2014/main" id="{D9E3A4E9-B9FF-5013-1606-0FF918F6D9CB}"/>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23</a:t>
            </a:fld>
            <a:endParaRPr lang="en-US" sz="2400">
              <a:solidFill>
                <a:schemeClr val="tx1"/>
              </a:solidFill>
            </a:endParaRPr>
          </a:p>
        </p:txBody>
      </p:sp>
      <p:sp>
        <p:nvSpPr>
          <p:cNvPr id="5" name="Content Placeholder 4">
            <a:extLst>
              <a:ext uri="{FF2B5EF4-FFF2-40B4-BE49-F238E27FC236}">
                <a16:creationId xmlns:a16="http://schemas.microsoft.com/office/drawing/2014/main" id="{F25A8098-673E-5B75-F479-627C4CCA0DCF}"/>
              </a:ext>
            </a:extLst>
          </p:cNvPr>
          <p:cNvSpPr>
            <a:spLocks noGrp="1"/>
          </p:cNvSpPr>
          <p:nvPr>
            <p:ph idx="1"/>
          </p:nvPr>
        </p:nvSpPr>
        <p:spPr>
          <a:xfrm>
            <a:off x="677334" y="1274165"/>
            <a:ext cx="8961341" cy="389744"/>
          </a:xfrm>
        </p:spPr>
        <p:txBody>
          <a:bodyPr>
            <a:normAutofit/>
          </a:bodyPr>
          <a:lstStyle/>
          <a:p>
            <a:pPr marL="0" indent="0">
              <a:buNone/>
            </a:pPr>
            <a:r>
              <a:rPr lang="en-US" b="1" u="sng" dirty="0">
                <a:solidFill>
                  <a:schemeClr val="tx1"/>
                </a:solidFill>
              </a:rPr>
              <a:t>Sample of the Donation Processing form</a:t>
            </a:r>
          </a:p>
          <a:p>
            <a:pPr marL="0" indent="0">
              <a:buNone/>
            </a:pPr>
            <a:endParaRPr lang="en-US" dirty="0"/>
          </a:p>
          <a:p>
            <a:pPr marL="914400" lvl="2" indent="0">
              <a:buNone/>
            </a:pPr>
            <a:endParaRPr lang="en-US" dirty="0"/>
          </a:p>
        </p:txBody>
      </p:sp>
      <p:pic>
        <p:nvPicPr>
          <p:cNvPr id="3" name="Picture 2" descr="Microsoft Excel - Donation Processing - Final">
            <a:extLst>
              <a:ext uri="{FF2B5EF4-FFF2-40B4-BE49-F238E27FC236}">
                <a16:creationId xmlns:a16="http://schemas.microsoft.com/office/drawing/2014/main" id="{468480E5-C8A9-FA61-8AEB-EA90EDAEEE9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7334" y="1677642"/>
            <a:ext cx="8596669" cy="4578943"/>
          </a:xfrm>
          <a:prstGeom prst="rect">
            <a:avLst/>
          </a:prstGeom>
        </p:spPr>
      </p:pic>
      <p:sp>
        <p:nvSpPr>
          <p:cNvPr id="4" name="Arrow: Left 3">
            <a:extLst>
              <a:ext uri="{FF2B5EF4-FFF2-40B4-BE49-F238E27FC236}">
                <a16:creationId xmlns:a16="http://schemas.microsoft.com/office/drawing/2014/main" id="{68339A3D-7BD9-EA59-00D1-B6D39E902A09}"/>
              </a:ext>
            </a:extLst>
          </p:cNvPr>
          <p:cNvSpPr/>
          <p:nvPr/>
        </p:nvSpPr>
        <p:spPr>
          <a:xfrm rot="20598998">
            <a:off x="4930904" y="3263500"/>
            <a:ext cx="987030" cy="357017"/>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50111C2-12BA-16AB-DF7B-B61B34B802B7}"/>
              </a:ext>
            </a:extLst>
          </p:cNvPr>
          <p:cNvSpPr txBox="1"/>
          <p:nvPr/>
        </p:nvSpPr>
        <p:spPr>
          <a:xfrm>
            <a:off x="5873170" y="3089722"/>
            <a:ext cx="2821125" cy="338554"/>
          </a:xfrm>
          <a:prstGeom prst="rect">
            <a:avLst/>
          </a:prstGeom>
          <a:noFill/>
        </p:spPr>
        <p:txBody>
          <a:bodyPr wrap="square" rtlCol="0">
            <a:spAutoFit/>
          </a:bodyPr>
          <a:lstStyle/>
          <a:p>
            <a:r>
              <a:rPr lang="en-US" sz="1600" dirty="0">
                <a:solidFill>
                  <a:schemeClr val="accent1"/>
                </a:solidFill>
              </a:rPr>
              <a:t>FEIN must include the dash</a:t>
            </a:r>
          </a:p>
        </p:txBody>
      </p:sp>
      <p:sp>
        <p:nvSpPr>
          <p:cNvPr id="8" name="TextBox 7">
            <a:extLst>
              <a:ext uri="{FF2B5EF4-FFF2-40B4-BE49-F238E27FC236}">
                <a16:creationId xmlns:a16="http://schemas.microsoft.com/office/drawing/2014/main" id="{D308606B-3847-AEAC-9649-18342FA8D175}"/>
              </a:ext>
            </a:extLst>
          </p:cNvPr>
          <p:cNvSpPr txBox="1"/>
          <p:nvPr/>
        </p:nvSpPr>
        <p:spPr>
          <a:xfrm>
            <a:off x="3136269" y="3428276"/>
            <a:ext cx="1839399" cy="369332"/>
          </a:xfrm>
          <a:prstGeom prst="rect">
            <a:avLst/>
          </a:prstGeom>
          <a:noFill/>
        </p:spPr>
        <p:txBody>
          <a:bodyPr wrap="square" rtlCol="0">
            <a:spAutoFit/>
          </a:bodyPr>
          <a:lstStyle/>
          <a:p>
            <a:r>
              <a:rPr lang="en-US" dirty="0">
                <a:solidFill>
                  <a:schemeClr val="accent1"/>
                </a:solidFill>
              </a:rPr>
              <a:t>55-1234567</a:t>
            </a:r>
          </a:p>
        </p:txBody>
      </p:sp>
    </p:spTree>
    <p:extLst>
      <p:ext uri="{BB962C8B-B14F-4D97-AF65-F5344CB8AC3E}">
        <p14:creationId xmlns:p14="http://schemas.microsoft.com/office/powerpoint/2010/main" val="10536852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F9A1C-A638-721E-4436-8EEC9D95F4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7C5633-CB3D-3C64-C6F9-919C21C674EB}"/>
              </a:ext>
            </a:extLst>
          </p:cNvPr>
          <p:cNvSpPr>
            <a:spLocks noGrp="1"/>
          </p:cNvSpPr>
          <p:nvPr>
            <p:ph type="title"/>
          </p:nvPr>
        </p:nvSpPr>
        <p:spPr>
          <a:xfrm>
            <a:off x="677335" y="504670"/>
            <a:ext cx="8596668" cy="649574"/>
          </a:xfrm>
        </p:spPr>
        <p:txBody>
          <a:bodyPr>
            <a:normAutofit/>
          </a:bodyPr>
          <a:lstStyle/>
          <a:p>
            <a:r>
              <a:rPr lang="en-US" dirty="0"/>
              <a:t>Reporting Requirements</a:t>
            </a:r>
            <a:endParaRPr lang="en-US" sz="2400" i="1" dirty="0"/>
          </a:p>
        </p:txBody>
      </p:sp>
      <p:sp>
        <p:nvSpPr>
          <p:cNvPr id="7" name="Slide Number Placeholder 6">
            <a:extLst>
              <a:ext uri="{FF2B5EF4-FFF2-40B4-BE49-F238E27FC236}">
                <a16:creationId xmlns:a16="http://schemas.microsoft.com/office/drawing/2014/main" id="{46593F61-377E-7EC6-1F1A-F165AB7B55DB}"/>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24</a:t>
            </a:fld>
            <a:endParaRPr lang="en-US" sz="2400">
              <a:solidFill>
                <a:schemeClr val="tx1"/>
              </a:solidFill>
            </a:endParaRPr>
          </a:p>
        </p:txBody>
      </p:sp>
      <p:sp>
        <p:nvSpPr>
          <p:cNvPr id="5" name="Content Placeholder 4">
            <a:extLst>
              <a:ext uri="{FF2B5EF4-FFF2-40B4-BE49-F238E27FC236}">
                <a16:creationId xmlns:a16="http://schemas.microsoft.com/office/drawing/2014/main" id="{BF52661D-9DF2-5C08-EE36-11E23DB7B5E9}"/>
              </a:ext>
            </a:extLst>
          </p:cNvPr>
          <p:cNvSpPr>
            <a:spLocks noGrp="1"/>
          </p:cNvSpPr>
          <p:nvPr>
            <p:ph idx="1"/>
          </p:nvPr>
        </p:nvSpPr>
        <p:spPr>
          <a:xfrm>
            <a:off x="677334" y="1274165"/>
            <a:ext cx="8961341" cy="389744"/>
          </a:xfrm>
        </p:spPr>
        <p:txBody>
          <a:bodyPr>
            <a:normAutofit/>
          </a:bodyPr>
          <a:lstStyle/>
          <a:p>
            <a:pPr marL="0" indent="0">
              <a:buNone/>
            </a:pPr>
            <a:r>
              <a:rPr lang="en-US" b="1" u="sng" dirty="0">
                <a:solidFill>
                  <a:schemeClr val="tx1"/>
                </a:solidFill>
              </a:rPr>
              <a:t>Sample of the Donation Processing form</a:t>
            </a:r>
          </a:p>
          <a:p>
            <a:pPr marL="0" indent="0">
              <a:buNone/>
            </a:pPr>
            <a:endParaRPr lang="en-US" dirty="0"/>
          </a:p>
          <a:p>
            <a:pPr marL="914400" lvl="2" indent="0">
              <a:buNone/>
            </a:pPr>
            <a:endParaRPr lang="en-US" dirty="0"/>
          </a:p>
        </p:txBody>
      </p:sp>
      <p:pic>
        <p:nvPicPr>
          <p:cNvPr id="4" name="Picture 3" descr="Microsoft Excel - Donation Processing - Final">
            <a:extLst>
              <a:ext uri="{FF2B5EF4-FFF2-40B4-BE49-F238E27FC236}">
                <a16:creationId xmlns:a16="http://schemas.microsoft.com/office/drawing/2014/main" id="{7BB0B0B3-A291-CCEE-F263-FD57CE7DC7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7334" y="1663909"/>
            <a:ext cx="8961341" cy="4736968"/>
          </a:xfrm>
          <a:prstGeom prst="rect">
            <a:avLst/>
          </a:prstGeom>
        </p:spPr>
      </p:pic>
      <p:sp>
        <p:nvSpPr>
          <p:cNvPr id="3" name="Arrow: Left 2">
            <a:extLst>
              <a:ext uri="{FF2B5EF4-FFF2-40B4-BE49-F238E27FC236}">
                <a16:creationId xmlns:a16="http://schemas.microsoft.com/office/drawing/2014/main" id="{607406CC-A36B-419D-029E-09716A5E2532}"/>
              </a:ext>
            </a:extLst>
          </p:cNvPr>
          <p:cNvSpPr/>
          <p:nvPr/>
        </p:nvSpPr>
        <p:spPr>
          <a:xfrm rot="2788685">
            <a:off x="4186716" y="4206791"/>
            <a:ext cx="1412254" cy="412005"/>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15B3E44-ABBE-7EB2-D31B-C08BA8844A58}"/>
              </a:ext>
            </a:extLst>
          </p:cNvPr>
          <p:cNvSpPr txBox="1"/>
          <p:nvPr/>
        </p:nvSpPr>
        <p:spPr>
          <a:xfrm>
            <a:off x="3207896" y="3605025"/>
            <a:ext cx="2098623" cy="307777"/>
          </a:xfrm>
          <a:prstGeom prst="rect">
            <a:avLst/>
          </a:prstGeom>
          <a:noFill/>
        </p:spPr>
        <p:txBody>
          <a:bodyPr wrap="square" rtlCol="0">
            <a:spAutoFit/>
          </a:bodyPr>
          <a:lstStyle/>
          <a:p>
            <a:r>
              <a:rPr lang="en-US" sz="1400" dirty="0">
                <a:solidFill>
                  <a:schemeClr val="accent1"/>
                </a:solidFill>
              </a:rPr>
              <a:t>MM/DD/YYYY</a:t>
            </a:r>
          </a:p>
        </p:txBody>
      </p:sp>
      <p:sp>
        <p:nvSpPr>
          <p:cNvPr id="8" name="TextBox 7">
            <a:extLst>
              <a:ext uri="{FF2B5EF4-FFF2-40B4-BE49-F238E27FC236}">
                <a16:creationId xmlns:a16="http://schemas.microsoft.com/office/drawing/2014/main" id="{CB29A9C2-8F86-ADE8-37EC-C42CD0681E82}"/>
              </a:ext>
            </a:extLst>
          </p:cNvPr>
          <p:cNvSpPr txBox="1"/>
          <p:nvPr/>
        </p:nvSpPr>
        <p:spPr>
          <a:xfrm>
            <a:off x="3207897" y="5066674"/>
            <a:ext cx="5246556" cy="646331"/>
          </a:xfrm>
          <a:prstGeom prst="rect">
            <a:avLst/>
          </a:prstGeom>
          <a:noFill/>
        </p:spPr>
        <p:txBody>
          <a:bodyPr wrap="square" rtlCol="0">
            <a:spAutoFit/>
          </a:bodyPr>
          <a:lstStyle/>
          <a:p>
            <a:r>
              <a:rPr lang="en-US" dirty="0">
                <a:solidFill>
                  <a:schemeClr val="accent1"/>
                </a:solidFill>
              </a:rPr>
              <a:t>Use the correct date format and make sure the date is between Sept 1</a:t>
            </a:r>
            <a:r>
              <a:rPr lang="en-US" baseline="30000" dirty="0">
                <a:solidFill>
                  <a:schemeClr val="accent1"/>
                </a:solidFill>
              </a:rPr>
              <a:t>st</a:t>
            </a:r>
            <a:r>
              <a:rPr lang="en-US" dirty="0">
                <a:solidFill>
                  <a:schemeClr val="accent1"/>
                </a:solidFill>
              </a:rPr>
              <a:t> and June 30</a:t>
            </a:r>
            <a:r>
              <a:rPr lang="en-US" baseline="30000" dirty="0">
                <a:solidFill>
                  <a:schemeClr val="accent1"/>
                </a:solidFill>
              </a:rPr>
              <a:t>th</a:t>
            </a:r>
            <a:r>
              <a:rPr lang="en-US" dirty="0">
                <a:solidFill>
                  <a:schemeClr val="accent1"/>
                </a:solidFill>
              </a:rPr>
              <a:t>.</a:t>
            </a:r>
          </a:p>
        </p:txBody>
      </p:sp>
    </p:spTree>
    <p:extLst>
      <p:ext uri="{BB962C8B-B14F-4D97-AF65-F5344CB8AC3E}">
        <p14:creationId xmlns:p14="http://schemas.microsoft.com/office/powerpoint/2010/main" val="25178881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18F87-4014-175B-CD54-E21531F6EE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915EED-F211-5165-68A3-932ED9681394}"/>
              </a:ext>
            </a:extLst>
          </p:cNvPr>
          <p:cNvSpPr>
            <a:spLocks noGrp="1"/>
          </p:cNvSpPr>
          <p:nvPr>
            <p:ph type="title"/>
          </p:nvPr>
        </p:nvSpPr>
        <p:spPr>
          <a:xfrm>
            <a:off x="677334" y="609601"/>
            <a:ext cx="8596668" cy="649574"/>
          </a:xfrm>
        </p:spPr>
        <p:txBody>
          <a:bodyPr>
            <a:normAutofit/>
          </a:bodyPr>
          <a:lstStyle/>
          <a:p>
            <a:r>
              <a:rPr lang="en-US" dirty="0"/>
              <a:t>Reporting Requirements</a:t>
            </a:r>
            <a:endParaRPr lang="en-US" sz="2400" i="1" dirty="0"/>
          </a:p>
        </p:txBody>
      </p:sp>
      <p:sp>
        <p:nvSpPr>
          <p:cNvPr id="7" name="Slide Number Placeholder 6">
            <a:extLst>
              <a:ext uri="{FF2B5EF4-FFF2-40B4-BE49-F238E27FC236}">
                <a16:creationId xmlns:a16="http://schemas.microsoft.com/office/drawing/2014/main" id="{A69E729E-A9D1-AB60-F125-E51EA63EF0C2}"/>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25</a:t>
            </a:fld>
            <a:endParaRPr lang="en-US" sz="2400">
              <a:solidFill>
                <a:schemeClr val="tx1"/>
              </a:solidFill>
            </a:endParaRPr>
          </a:p>
        </p:txBody>
      </p:sp>
      <p:sp>
        <p:nvSpPr>
          <p:cNvPr id="5" name="Content Placeholder 4">
            <a:extLst>
              <a:ext uri="{FF2B5EF4-FFF2-40B4-BE49-F238E27FC236}">
                <a16:creationId xmlns:a16="http://schemas.microsoft.com/office/drawing/2014/main" id="{D9ECBC29-6C3E-A064-3A86-6D3296C5E943}"/>
              </a:ext>
            </a:extLst>
          </p:cNvPr>
          <p:cNvSpPr>
            <a:spLocks noGrp="1"/>
          </p:cNvSpPr>
          <p:nvPr>
            <p:ph idx="1"/>
          </p:nvPr>
        </p:nvSpPr>
        <p:spPr>
          <a:xfrm>
            <a:off x="677334" y="1379095"/>
            <a:ext cx="8596668" cy="4982421"/>
          </a:xfrm>
        </p:spPr>
        <p:txBody>
          <a:bodyPr>
            <a:normAutofit lnSpcReduction="10000"/>
          </a:bodyPr>
          <a:lstStyle/>
          <a:p>
            <a:pPr marL="0" indent="0">
              <a:buNone/>
            </a:pPr>
            <a:r>
              <a:rPr lang="en-US" b="1" u="sng" dirty="0">
                <a:solidFill>
                  <a:schemeClr val="tx1"/>
                </a:solidFill>
              </a:rPr>
              <a:t>Step 2. Make the ACH Certification Fee Payment</a:t>
            </a:r>
          </a:p>
          <a:p>
            <a:pPr marL="0" indent="0">
              <a:buNone/>
            </a:pPr>
            <a:r>
              <a:rPr lang="en-US" dirty="0"/>
              <a:t>After you have recorded and saved the donation information on the Donation Processing form and before you submit your report, you must make an ACH payment using the portal available at our website at </a:t>
            </a:r>
            <a:r>
              <a:rPr lang="en-US" dirty="0">
                <a:solidFill>
                  <a:schemeClr val="accent1"/>
                </a:solidFill>
                <a:hlinkClick r:id="rId4">
                  <a:extLst>
                    <a:ext uri="{A12FA001-AC4F-418D-AE19-62706E023703}">
                      <ahyp:hlinkClr xmlns:ahyp="http://schemas.microsoft.com/office/drawing/2018/hyperlinkcolor" val="tx"/>
                    </a:ext>
                  </a:extLst>
                </a:hlinkClick>
              </a:rPr>
              <a:t>www.wvcad.org/nip</a:t>
            </a:r>
            <a:r>
              <a:rPr lang="en-US" dirty="0"/>
              <a:t>.</a:t>
            </a:r>
          </a:p>
          <a:p>
            <a:r>
              <a:rPr lang="en-US" dirty="0"/>
              <a:t>Visit our website at </a:t>
            </a:r>
            <a:r>
              <a:rPr lang="en-US" dirty="0">
                <a:solidFill>
                  <a:schemeClr val="accent1"/>
                </a:solidFill>
                <a:hlinkClick r:id="rId4">
                  <a:extLst>
                    <a:ext uri="{A12FA001-AC4F-418D-AE19-62706E023703}">
                      <ahyp:hlinkClr xmlns:ahyp="http://schemas.microsoft.com/office/drawing/2018/hyperlinkcolor" val="tx"/>
                    </a:ext>
                  </a:extLst>
                </a:hlinkClick>
              </a:rPr>
              <a:t>www.wvcad.org/nip</a:t>
            </a:r>
            <a:r>
              <a:rPr lang="en-US" dirty="0"/>
              <a:t>.</a:t>
            </a:r>
          </a:p>
          <a:p>
            <a:r>
              <a:rPr lang="en-US" dirty="0"/>
              <a:t>Select </a:t>
            </a:r>
            <a:r>
              <a:rPr lang="en-US" b="1" u="sng" dirty="0"/>
              <a:t>ACH Payment Link</a:t>
            </a:r>
            <a:r>
              <a:rPr lang="en-US" dirty="0"/>
              <a:t> located on the right side of the page.</a:t>
            </a:r>
          </a:p>
          <a:p>
            <a:r>
              <a:rPr lang="en-US" dirty="0"/>
              <a:t>Follow all instructions as you complete and submit the payment.</a:t>
            </a:r>
          </a:p>
          <a:p>
            <a:r>
              <a:rPr lang="en-US" dirty="0"/>
              <a:t>The fee amount owed is automatically calculated and can be found on the </a:t>
            </a:r>
            <a:r>
              <a:rPr lang="en-US" b="1" u="sng" dirty="0"/>
              <a:t>Donation Processing</a:t>
            </a:r>
            <a:r>
              <a:rPr lang="en-US" dirty="0"/>
              <a:t> form at both the top and bottom of the form.</a:t>
            </a:r>
          </a:p>
          <a:p>
            <a:r>
              <a:rPr lang="en-US" dirty="0"/>
              <a:t>Make sure to update the required information at the bottom of the Donation Processing form including the transaction number, amount of the payment, and the date the payment was made. (The transaction # will be given to you when you submit the ACH payment.)</a:t>
            </a:r>
          </a:p>
          <a:p>
            <a:r>
              <a:rPr lang="en-US" dirty="0"/>
              <a:t>Save the Donation Processing form and remember to replace “Transaction #” at the end of the file name with the actual transaction number.</a:t>
            </a:r>
          </a:p>
          <a:p>
            <a:pPr marL="914400" lvl="2" indent="0">
              <a:buNone/>
            </a:pPr>
            <a:endParaRPr lang="en-US" dirty="0"/>
          </a:p>
        </p:txBody>
      </p:sp>
    </p:spTree>
    <p:extLst>
      <p:ext uri="{BB962C8B-B14F-4D97-AF65-F5344CB8AC3E}">
        <p14:creationId xmlns:p14="http://schemas.microsoft.com/office/powerpoint/2010/main" val="21071303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25E44-8AA1-E4D6-C239-2518A082CD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705399-30A4-6452-E5D8-09AE8B05FAC6}"/>
              </a:ext>
            </a:extLst>
          </p:cNvPr>
          <p:cNvSpPr>
            <a:spLocks noGrp="1"/>
          </p:cNvSpPr>
          <p:nvPr>
            <p:ph type="title"/>
          </p:nvPr>
        </p:nvSpPr>
        <p:spPr>
          <a:xfrm>
            <a:off x="677334" y="609601"/>
            <a:ext cx="8596668" cy="649574"/>
          </a:xfrm>
        </p:spPr>
        <p:txBody>
          <a:bodyPr>
            <a:normAutofit/>
          </a:bodyPr>
          <a:lstStyle/>
          <a:p>
            <a:r>
              <a:rPr lang="en-US" dirty="0"/>
              <a:t>Reporting Requirements</a:t>
            </a:r>
            <a:endParaRPr lang="en-US" sz="2400" i="1" dirty="0"/>
          </a:p>
        </p:txBody>
      </p:sp>
      <p:sp>
        <p:nvSpPr>
          <p:cNvPr id="7" name="Slide Number Placeholder 6">
            <a:extLst>
              <a:ext uri="{FF2B5EF4-FFF2-40B4-BE49-F238E27FC236}">
                <a16:creationId xmlns:a16="http://schemas.microsoft.com/office/drawing/2014/main" id="{123D2518-9032-0C28-AE95-36A9CE8E95E2}"/>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26</a:t>
            </a:fld>
            <a:endParaRPr lang="en-US" sz="2400">
              <a:solidFill>
                <a:schemeClr val="tx1"/>
              </a:solidFill>
            </a:endParaRPr>
          </a:p>
        </p:txBody>
      </p:sp>
      <p:sp>
        <p:nvSpPr>
          <p:cNvPr id="5" name="Content Placeholder 4">
            <a:extLst>
              <a:ext uri="{FF2B5EF4-FFF2-40B4-BE49-F238E27FC236}">
                <a16:creationId xmlns:a16="http://schemas.microsoft.com/office/drawing/2014/main" id="{61B98607-E2AC-5252-56A6-BC906DB5B14A}"/>
              </a:ext>
            </a:extLst>
          </p:cNvPr>
          <p:cNvSpPr>
            <a:spLocks noGrp="1"/>
          </p:cNvSpPr>
          <p:nvPr>
            <p:ph idx="1"/>
          </p:nvPr>
        </p:nvSpPr>
        <p:spPr>
          <a:xfrm>
            <a:off x="677333" y="1379095"/>
            <a:ext cx="9321105" cy="4982421"/>
          </a:xfrm>
        </p:spPr>
        <p:txBody>
          <a:bodyPr>
            <a:normAutofit fontScale="92500" lnSpcReduction="10000"/>
          </a:bodyPr>
          <a:lstStyle/>
          <a:p>
            <a:pPr marL="0" indent="0">
              <a:buNone/>
            </a:pPr>
            <a:r>
              <a:rPr lang="en-US" b="1" u="sng" dirty="0">
                <a:solidFill>
                  <a:schemeClr val="tx1"/>
                </a:solidFill>
              </a:rPr>
              <a:t>Step 3. Report the Donations</a:t>
            </a:r>
          </a:p>
          <a:p>
            <a:pPr marL="0" indent="0">
              <a:buNone/>
            </a:pPr>
            <a:r>
              <a:rPr lang="en-US" dirty="0"/>
              <a:t>After you have made the ACH payment, you are now ready to report the donations to the NIP. </a:t>
            </a:r>
          </a:p>
          <a:p>
            <a:r>
              <a:rPr lang="en-US" dirty="0"/>
              <a:t>Visit our website at </a:t>
            </a:r>
            <a:r>
              <a:rPr lang="en-US" dirty="0">
                <a:solidFill>
                  <a:schemeClr val="accent1"/>
                </a:solidFill>
                <a:hlinkClick r:id="rId4">
                  <a:extLst>
                    <a:ext uri="{A12FA001-AC4F-418D-AE19-62706E023703}">
                      <ahyp:hlinkClr xmlns:ahyp="http://schemas.microsoft.com/office/drawing/2018/hyperlinkcolor" val="tx"/>
                    </a:ext>
                  </a:extLst>
                </a:hlinkClick>
              </a:rPr>
              <a:t>www.wvcad.org/nip</a:t>
            </a:r>
            <a:r>
              <a:rPr lang="en-US" dirty="0"/>
              <a:t>.</a:t>
            </a:r>
          </a:p>
          <a:p>
            <a:r>
              <a:rPr lang="en-US" dirty="0"/>
              <a:t>Select the </a:t>
            </a:r>
            <a:r>
              <a:rPr lang="en-US" b="1" u="sng" dirty="0"/>
              <a:t>NIP Login</a:t>
            </a:r>
            <a:r>
              <a:rPr lang="en-US" dirty="0"/>
              <a:t> link located on the right side of the page and login.</a:t>
            </a:r>
          </a:p>
          <a:p>
            <a:r>
              <a:rPr lang="en-US" dirty="0"/>
              <a:t>On your organization’s home page, you will be able to see all reports assigned to your user ID. If you do not see a report, email </a:t>
            </a:r>
            <a:r>
              <a:rPr lang="en-US" dirty="0">
                <a:solidFill>
                  <a:schemeClr val="accent1"/>
                </a:solidFill>
                <a:hlinkClick r:id="rId5">
                  <a:extLst>
                    <a:ext uri="{A12FA001-AC4F-418D-AE19-62706E023703}">
                      <ahyp:hlinkClr xmlns:ahyp="http://schemas.microsoft.com/office/drawing/2018/hyperlinkcolor" val="tx"/>
                    </a:ext>
                  </a:extLst>
                </a:hlinkClick>
              </a:rPr>
              <a:t>john.c.garner@wv.gov</a:t>
            </a:r>
            <a:r>
              <a:rPr lang="en-US" dirty="0"/>
              <a:t> to correct the issue.</a:t>
            </a:r>
          </a:p>
          <a:p>
            <a:r>
              <a:rPr lang="en-US" dirty="0"/>
              <a:t>Open the Donations Report by selecting </a:t>
            </a:r>
            <a:r>
              <a:rPr lang="en-US" b="1" dirty="0"/>
              <a:t>&lt;Start&gt;</a:t>
            </a:r>
            <a:r>
              <a:rPr lang="en-US" dirty="0"/>
              <a:t>.</a:t>
            </a:r>
            <a:endParaRPr lang="en-US" b="1" dirty="0"/>
          </a:p>
          <a:p>
            <a:r>
              <a:rPr lang="en-US" dirty="0"/>
              <a:t>Complete the form being careful to follow all the instructions.</a:t>
            </a:r>
          </a:p>
          <a:p>
            <a:r>
              <a:rPr lang="en-US" dirty="0"/>
              <a:t>Upload your Donation Processing form in its original excel format. </a:t>
            </a:r>
          </a:p>
          <a:p>
            <a:pPr lvl="1"/>
            <a:r>
              <a:rPr lang="en-US" dirty="0"/>
              <a:t>A maximum of 5 forms may be uploaded to your report</a:t>
            </a:r>
          </a:p>
          <a:p>
            <a:r>
              <a:rPr lang="en-US" dirty="0"/>
              <a:t>Type your name and date. Then, submit the report. We will contact you if there are any issues.</a:t>
            </a:r>
          </a:p>
          <a:p>
            <a:r>
              <a:rPr lang="en-US" dirty="0"/>
              <a:t>If you discover that you need to correct donor information that has previously been reported, reach out to me by email with the corrections. Do not submit corrections through the reporting portal. </a:t>
            </a:r>
          </a:p>
          <a:p>
            <a:pPr marL="0" indent="0">
              <a:buNone/>
            </a:pPr>
            <a:endParaRPr lang="en-US" dirty="0"/>
          </a:p>
          <a:p>
            <a:pPr marL="914400" lvl="2" indent="0">
              <a:buNone/>
            </a:pPr>
            <a:endParaRPr lang="en-US" dirty="0"/>
          </a:p>
        </p:txBody>
      </p:sp>
    </p:spTree>
    <p:extLst>
      <p:ext uri="{BB962C8B-B14F-4D97-AF65-F5344CB8AC3E}">
        <p14:creationId xmlns:p14="http://schemas.microsoft.com/office/powerpoint/2010/main" val="35815602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8A09C-5BAB-0E23-EDE1-FF3B8AD948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E7B3B-4838-8026-42AA-A50068A52D58}"/>
              </a:ext>
            </a:extLst>
          </p:cNvPr>
          <p:cNvSpPr>
            <a:spLocks noGrp="1"/>
          </p:cNvSpPr>
          <p:nvPr>
            <p:ph type="title"/>
          </p:nvPr>
        </p:nvSpPr>
        <p:spPr>
          <a:xfrm>
            <a:off x="677334" y="609601"/>
            <a:ext cx="8596668" cy="649574"/>
          </a:xfrm>
        </p:spPr>
        <p:txBody>
          <a:bodyPr>
            <a:normAutofit/>
          </a:bodyPr>
          <a:lstStyle/>
          <a:p>
            <a:r>
              <a:rPr lang="en-US" dirty="0"/>
              <a:t>Reallocation</a:t>
            </a:r>
            <a:endParaRPr lang="en-US" sz="2400" i="1" dirty="0"/>
          </a:p>
        </p:txBody>
      </p:sp>
      <p:sp>
        <p:nvSpPr>
          <p:cNvPr id="7" name="Slide Number Placeholder 6">
            <a:extLst>
              <a:ext uri="{FF2B5EF4-FFF2-40B4-BE49-F238E27FC236}">
                <a16:creationId xmlns:a16="http://schemas.microsoft.com/office/drawing/2014/main" id="{CF625F17-D6F4-57B5-A24D-245895428CCA}"/>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27</a:t>
            </a:fld>
            <a:endParaRPr lang="en-US" sz="2400">
              <a:solidFill>
                <a:schemeClr val="tx1"/>
              </a:solidFill>
            </a:endParaRPr>
          </a:p>
        </p:txBody>
      </p:sp>
      <p:sp>
        <p:nvSpPr>
          <p:cNvPr id="5" name="Content Placeholder 4">
            <a:extLst>
              <a:ext uri="{FF2B5EF4-FFF2-40B4-BE49-F238E27FC236}">
                <a16:creationId xmlns:a16="http://schemas.microsoft.com/office/drawing/2014/main" id="{76955F9C-01E3-1E77-2ED0-336E926CC451}"/>
              </a:ext>
            </a:extLst>
          </p:cNvPr>
          <p:cNvSpPr>
            <a:spLocks noGrp="1"/>
          </p:cNvSpPr>
          <p:nvPr>
            <p:ph idx="1"/>
          </p:nvPr>
        </p:nvSpPr>
        <p:spPr>
          <a:xfrm>
            <a:off x="677334" y="1379095"/>
            <a:ext cx="9201184" cy="4982421"/>
          </a:xfrm>
        </p:spPr>
        <p:txBody>
          <a:bodyPr>
            <a:normAutofit/>
          </a:bodyPr>
          <a:lstStyle/>
          <a:p>
            <a:pPr marL="0" indent="0">
              <a:buNone/>
            </a:pPr>
            <a:r>
              <a:rPr lang="en-US" dirty="0"/>
              <a:t>Reallocation is a two-week period in March, when everything pauses and credit awards are reevaluated based on your organization’s credit issuance rate.</a:t>
            </a:r>
          </a:p>
          <a:p>
            <a:r>
              <a:rPr lang="en-US" dirty="0"/>
              <a:t>Reallocation begins on Mar. 16</a:t>
            </a:r>
            <a:r>
              <a:rPr lang="en-US" baseline="30000" dirty="0"/>
              <a:t>th</a:t>
            </a:r>
            <a:r>
              <a:rPr lang="en-US" dirty="0"/>
              <a:t> and ends on March 31</a:t>
            </a:r>
            <a:r>
              <a:rPr lang="en-US" baseline="30000" dirty="0"/>
              <a:t>st</a:t>
            </a:r>
            <a:r>
              <a:rPr lang="en-US" dirty="0"/>
              <a:t>.</a:t>
            </a:r>
          </a:p>
          <a:p>
            <a:pPr lvl="1"/>
            <a:r>
              <a:rPr lang="en-US" dirty="0"/>
              <a:t>During this time, you are not permitted to accept donations for NIP credit.</a:t>
            </a:r>
          </a:p>
          <a:p>
            <a:r>
              <a:rPr lang="en-US" dirty="0"/>
              <a:t>All donations must be collected and reported by Mar. 15</a:t>
            </a:r>
            <a:r>
              <a:rPr lang="en-US" baseline="30000" dirty="0"/>
              <a:t>th</a:t>
            </a:r>
            <a:r>
              <a:rPr lang="en-US" dirty="0"/>
              <a:t> to be counted toward your organization’s credit issuance rate.</a:t>
            </a:r>
          </a:p>
          <a:p>
            <a:pPr lvl="1"/>
            <a:r>
              <a:rPr lang="en-US" dirty="0"/>
              <a:t>The goal for your organization’s credit issuance rate is to have issued at least 70% of your credit award.</a:t>
            </a:r>
          </a:p>
          <a:p>
            <a:pPr lvl="1"/>
            <a:r>
              <a:rPr lang="en-US" dirty="0"/>
              <a:t>Organizations that have not issued 70% of their credit will forfeit all remaining credit.</a:t>
            </a:r>
          </a:p>
          <a:p>
            <a:pPr lvl="1"/>
            <a:r>
              <a:rPr lang="en-US" dirty="0"/>
              <a:t>Organizations that have issued 70% but less than 100% will retain their remaining credit.</a:t>
            </a:r>
          </a:p>
          <a:p>
            <a:pPr lvl="1"/>
            <a:r>
              <a:rPr lang="en-US" dirty="0"/>
              <a:t>Organizations that have issued 100% of their credit award and that were highly ranked during this initial application review period may be eligible for additional credit.</a:t>
            </a:r>
          </a:p>
          <a:p>
            <a:pPr lvl="2"/>
            <a:r>
              <a:rPr lang="en-US" dirty="0"/>
              <a:t>You will be notified in advance if your organization will be offered credit.</a:t>
            </a:r>
          </a:p>
          <a:p>
            <a:r>
              <a:rPr lang="en-US" dirty="0"/>
              <a:t>Reallocation ends on Mar. 31</a:t>
            </a:r>
            <a:r>
              <a:rPr lang="en-US" baseline="30000" dirty="0"/>
              <a:t>st</a:t>
            </a:r>
            <a:r>
              <a:rPr lang="en-US" dirty="0"/>
              <a:t> and donation processing begins again on Apr. 1</a:t>
            </a:r>
            <a:r>
              <a:rPr lang="en-US" baseline="30000" dirty="0"/>
              <a:t>st</a:t>
            </a:r>
            <a:r>
              <a:rPr lang="en-US" dirty="0"/>
              <a:t>.</a:t>
            </a:r>
          </a:p>
          <a:p>
            <a:endParaRPr lang="en-US" dirty="0"/>
          </a:p>
          <a:p>
            <a:pPr marL="914400" lvl="2" indent="0">
              <a:buNone/>
            </a:pPr>
            <a:endParaRPr lang="en-US" dirty="0"/>
          </a:p>
        </p:txBody>
      </p:sp>
    </p:spTree>
    <p:extLst>
      <p:ext uri="{BB962C8B-B14F-4D97-AF65-F5344CB8AC3E}">
        <p14:creationId xmlns:p14="http://schemas.microsoft.com/office/powerpoint/2010/main" val="6312087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B7BEE-C612-EABE-9079-E40F47D5A5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FD434B-3B59-F618-DFD5-3488FC34346C}"/>
              </a:ext>
            </a:extLst>
          </p:cNvPr>
          <p:cNvSpPr>
            <a:spLocks noGrp="1"/>
          </p:cNvSpPr>
          <p:nvPr>
            <p:ph type="title"/>
          </p:nvPr>
        </p:nvSpPr>
        <p:spPr>
          <a:xfrm>
            <a:off x="677334" y="609601"/>
            <a:ext cx="8596668" cy="649574"/>
          </a:xfrm>
        </p:spPr>
        <p:txBody>
          <a:bodyPr>
            <a:normAutofit/>
          </a:bodyPr>
          <a:lstStyle/>
          <a:p>
            <a:r>
              <a:rPr lang="en-US" dirty="0"/>
              <a:t>Signature Page</a:t>
            </a:r>
            <a:endParaRPr lang="en-US" sz="2400" i="1" dirty="0"/>
          </a:p>
        </p:txBody>
      </p:sp>
      <p:sp>
        <p:nvSpPr>
          <p:cNvPr id="7" name="Slide Number Placeholder 6">
            <a:extLst>
              <a:ext uri="{FF2B5EF4-FFF2-40B4-BE49-F238E27FC236}">
                <a16:creationId xmlns:a16="http://schemas.microsoft.com/office/drawing/2014/main" id="{B32248BD-6926-6498-0D96-99DE2398C9FD}"/>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28</a:t>
            </a:fld>
            <a:endParaRPr lang="en-US" sz="2400">
              <a:solidFill>
                <a:schemeClr val="tx1"/>
              </a:solidFill>
            </a:endParaRPr>
          </a:p>
        </p:txBody>
      </p:sp>
      <p:sp>
        <p:nvSpPr>
          <p:cNvPr id="5" name="Content Placeholder 4">
            <a:extLst>
              <a:ext uri="{FF2B5EF4-FFF2-40B4-BE49-F238E27FC236}">
                <a16:creationId xmlns:a16="http://schemas.microsoft.com/office/drawing/2014/main" id="{8956586C-6BB4-2DD5-0862-6CF06C0015BD}"/>
              </a:ext>
            </a:extLst>
          </p:cNvPr>
          <p:cNvSpPr>
            <a:spLocks noGrp="1"/>
          </p:cNvSpPr>
          <p:nvPr>
            <p:ph idx="1"/>
          </p:nvPr>
        </p:nvSpPr>
        <p:spPr>
          <a:xfrm>
            <a:off x="677334" y="1379095"/>
            <a:ext cx="9201184" cy="4982421"/>
          </a:xfrm>
        </p:spPr>
        <p:txBody>
          <a:bodyPr>
            <a:normAutofit/>
          </a:bodyPr>
          <a:lstStyle/>
          <a:p>
            <a:r>
              <a:rPr lang="en-US" dirty="0"/>
              <a:t>This Instruction Guide was created to help assist your organization in understanding the purpose of the Neighborhood Investment Program, how to apply for the NIP grant, and how to administer the grant if credit is awarded.</a:t>
            </a:r>
          </a:p>
          <a:p>
            <a:r>
              <a:rPr lang="en-US" dirty="0"/>
              <a:t>By signing below, you and your organization attest that you have read the Instruction Guide and understand the requirements of the program.</a:t>
            </a:r>
          </a:p>
          <a:p>
            <a:endParaRPr lang="en-US" dirty="0"/>
          </a:p>
          <a:p>
            <a:endParaRPr lang="en-US" dirty="0"/>
          </a:p>
          <a:p>
            <a:r>
              <a:rPr lang="en-US" dirty="0"/>
              <a:t>Required Signatures</a:t>
            </a:r>
          </a:p>
          <a:p>
            <a:pPr lvl="1"/>
            <a:r>
              <a:rPr lang="en-US" dirty="0"/>
              <a:t>CEO: ______________________________________________ Date: _________</a:t>
            </a:r>
          </a:p>
          <a:p>
            <a:pPr lvl="1"/>
            <a:r>
              <a:rPr lang="en-US" dirty="0"/>
              <a:t>Primary NIP Contact: ________________________________ Date: __________</a:t>
            </a:r>
          </a:p>
          <a:p>
            <a:pPr lvl="1"/>
            <a:r>
              <a:rPr lang="en-US" dirty="0"/>
              <a:t>Alternate NIP Contact: _______________________________ Date: _________</a:t>
            </a:r>
          </a:p>
          <a:p>
            <a:pPr lvl="1"/>
            <a:endParaRPr lang="en-US" dirty="0"/>
          </a:p>
          <a:p>
            <a:pPr lvl="1"/>
            <a:endParaRPr lang="en-US" dirty="0"/>
          </a:p>
          <a:p>
            <a:endParaRPr lang="en-US" dirty="0"/>
          </a:p>
          <a:p>
            <a:pPr marL="914400" lvl="2" indent="0">
              <a:buNone/>
            </a:pPr>
            <a:endParaRPr lang="en-US" dirty="0"/>
          </a:p>
        </p:txBody>
      </p:sp>
    </p:spTree>
    <p:extLst>
      <p:ext uri="{BB962C8B-B14F-4D97-AF65-F5344CB8AC3E}">
        <p14:creationId xmlns:p14="http://schemas.microsoft.com/office/powerpoint/2010/main" val="30520768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6D4F9-241D-8B7B-244C-4B21347753AA}"/>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FEA7C58-FC9E-EEC7-5160-803B2DB77AAD}"/>
              </a:ext>
            </a:extLst>
          </p:cNvPr>
          <p:cNvSpPr>
            <a:spLocks noGrp="1"/>
          </p:cNvSpPr>
          <p:nvPr>
            <p:ph type="sldNum" sz="quarter" idx="12"/>
          </p:nvPr>
        </p:nvSpPr>
        <p:spPr>
          <a:xfrm>
            <a:off x="10831327" y="5996391"/>
            <a:ext cx="683339" cy="365125"/>
          </a:xfrm>
        </p:spPr>
        <p:txBody>
          <a:bodyPr/>
          <a:lstStyle/>
          <a:p>
            <a:fld id="{87E7843D-FF13-4365-9478-9625B70A2705}" type="slidenum">
              <a:rPr lang="en-US" sz="2400" smtClean="0">
                <a:solidFill>
                  <a:schemeClr val="tx1"/>
                </a:solidFill>
              </a:rPr>
              <a:t>29</a:t>
            </a:fld>
            <a:endParaRPr lang="en-US" sz="2400">
              <a:solidFill>
                <a:schemeClr val="tx1"/>
              </a:solidFill>
            </a:endParaRPr>
          </a:p>
        </p:txBody>
      </p:sp>
      <p:pic>
        <p:nvPicPr>
          <p:cNvPr id="9" name="Picture 8">
            <a:extLst>
              <a:ext uri="{FF2B5EF4-FFF2-40B4-BE49-F238E27FC236}">
                <a16:creationId xmlns:a16="http://schemas.microsoft.com/office/drawing/2014/main" id="{C5F7C718-4730-200A-3AE7-9A47A66848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7335" y="609600"/>
            <a:ext cx="6652855" cy="1589283"/>
          </a:xfrm>
          <a:prstGeom prst="rect">
            <a:avLst/>
          </a:prstGeom>
        </p:spPr>
      </p:pic>
      <p:sp>
        <p:nvSpPr>
          <p:cNvPr id="10" name="Title 1">
            <a:extLst>
              <a:ext uri="{FF2B5EF4-FFF2-40B4-BE49-F238E27FC236}">
                <a16:creationId xmlns:a16="http://schemas.microsoft.com/office/drawing/2014/main" id="{A0B27BD5-BEBD-16A7-269A-1B67B42E9996}"/>
              </a:ext>
            </a:extLst>
          </p:cNvPr>
          <p:cNvSpPr>
            <a:spLocks noGrp="1"/>
          </p:cNvSpPr>
          <p:nvPr>
            <p:ph type="title"/>
          </p:nvPr>
        </p:nvSpPr>
        <p:spPr>
          <a:xfrm>
            <a:off x="598010" y="2338466"/>
            <a:ext cx="3882261" cy="644577"/>
          </a:xfrm>
        </p:spPr>
        <p:txBody>
          <a:bodyPr>
            <a:normAutofit/>
          </a:bodyPr>
          <a:lstStyle/>
          <a:p>
            <a:r>
              <a:rPr lang="en-US" b="1" dirty="0">
                <a:solidFill>
                  <a:schemeClr val="tx1"/>
                </a:solidFill>
              </a:rPr>
              <a:t>NIP Contacts</a:t>
            </a:r>
            <a:endParaRPr lang="en-US" sz="2200" b="1" dirty="0">
              <a:solidFill>
                <a:schemeClr val="tx1"/>
              </a:solidFill>
            </a:endParaRPr>
          </a:p>
        </p:txBody>
      </p:sp>
      <p:sp>
        <p:nvSpPr>
          <p:cNvPr id="11" name="Subtitle 2">
            <a:extLst>
              <a:ext uri="{FF2B5EF4-FFF2-40B4-BE49-F238E27FC236}">
                <a16:creationId xmlns:a16="http://schemas.microsoft.com/office/drawing/2014/main" id="{BB8EA2FF-C4DE-9E0B-CD6A-10DDE0579076}"/>
              </a:ext>
            </a:extLst>
          </p:cNvPr>
          <p:cNvSpPr>
            <a:spLocks noGrp="1"/>
          </p:cNvSpPr>
          <p:nvPr>
            <p:ph idx="1"/>
          </p:nvPr>
        </p:nvSpPr>
        <p:spPr>
          <a:xfrm>
            <a:off x="598539" y="3103291"/>
            <a:ext cx="3534373" cy="2923081"/>
          </a:xfrm>
        </p:spPr>
        <p:txBody>
          <a:bodyPr vert="horz" lIns="91440" tIns="45720" rIns="91440" bIns="45720" rtlCol="0">
            <a:normAutofit fontScale="40000" lnSpcReduction="20000"/>
          </a:bodyPr>
          <a:lstStyle/>
          <a:p>
            <a:pPr marL="0" indent="0" algn="l">
              <a:lnSpc>
                <a:spcPct val="90000"/>
              </a:lnSpc>
              <a:buNone/>
            </a:pPr>
            <a:r>
              <a:rPr lang="en-US" sz="4300" b="1" dirty="0">
                <a:solidFill>
                  <a:schemeClr val="tx1">
                    <a:lumMod val="75000"/>
                    <a:lumOff val="25000"/>
                  </a:schemeClr>
                </a:solidFill>
              </a:rPr>
              <a:t>Chris Garner, NIP Coordinator</a:t>
            </a:r>
          </a:p>
          <a:p>
            <a:pPr marL="0" indent="0" algn="l">
              <a:lnSpc>
                <a:spcPct val="90000"/>
              </a:lnSpc>
              <a:buNone/>
            </a:pPr>
            <a:r>
              <a:rPr lang="en-US" sz="4300" b="1" u="sng" dirty="0">
                <a:solidFill>
                  <a:schemeClr val="accent1"/>
                </a:solidFill>
              </a:rPr>
              <a:t>John.C.Garner@wv.gov</a:t>
            </a:r>
          </a:p>
          <a:p>
            <a:pPr marL="0" indent="0" algn="l">
              <a:lnSpc>
                <a:spcPct val="90000"/>
              </a:lnSpc>
              <a:buNone/>
            </a:pPr>
            <a:endParaRPr lang="en-US" sz="4300" b="1" u="sng" dirty="0">
              <a:solidFill>
                <a:schemeClr val="tx1">
                  <a:lumMod val="75000"/>
                  <a:lumOff val="25000"/>
                </a:schemeClr>
              </a:solidFill>
            </a:endParaRPr>
          </a:p>
          <a:p>
            <a:pPr marL="0" indent="0">
              <a:lnSpc>
                <a:spcPct val="90000"/>
              </a:lnSpc>
              <a:buNone/>
            </a:pPr>
            <a:r>
              <a:rPr lang="en-US" sz="4300" b="1" dirty="0"/>
              <a:t>Jennifer Ferrell, Director </a:t>
            </a:r>
          </a:p>
          <a:p>
            <a:pPr marL="0" indent="0">
              <a:lnSpc>
                <a:spcPct val="90000"/>
              </a:lnSpc>
              <a:buNone/>
            </a:pPr>
            <a:r>
              <a:rPr lang="en-US" sz="4300" b="1" dirty="0"/>
              <a:t>Community Sustainability</a:t>
            </a:r>
          </a:p>
          <a:p>
            <a:pPr marL="0" indent="0">
              <a:lnSpc>
                <a:spcPct val="90000"/>
              </a:lnSpc>
              <a:buNone/>
            </a:pPr>
            <a:r>
              <a:rPr lang="en-US" sz="4300" b="1" dirty="0">
                <a:solidFill>
                  <a:srgbClr val="0070C0"/>
                </a:solidFill>
                <a:hlinkClick r:id="rId5">
                  <a:extLst>
                    <a:ext uri="{A12FA001-AC4F-418D-AE19-62706E023703}">
                      <ahyp:hlinkClr xmlns:ahyp="http://schemas.microsoft.com/office/drawing/2018/hyperlinkcolor" val="tx"/>
                    </a:ext>
                  </a:extLst>
                </a:hlinkClick>
              </a:rPr>
              <a:t>Jennifer.L.Ferrell@wv.gov</a:t>
            </a:r>
            <a:endParaRPr lang="en-US" sz="4300" b="1" dirty="0">
              <a:solidFill>
                <a:srgbClr val="0070C0"/>
              </a:solidFill>
            </a:endParaRPr>
          </a:p>
          <a:p>
            <a:pPr marL="0" indent="0">
              <a:lnSpc>
                <a:spcPct val="90000"/>
              </a:lnSpc>
              <a:buNone/>
            </a:pPr>
            <a:endParaRPr lang="en-US" sz="4300" b="1" dirty="0"/>
          </a:p>
          <a:p>
            <a:pPr marL="0" indent="0">
              <a:lnSpc>
                <a:spcPct val="90000"/>
              </a:lnSpc>
              <a:buNone/>
            </a:pPr>
            <a:r>
              <a:rPr lang="en-US" sz="4300" b="1" dirty="0"/>
              <a:t>Shelly J. Woda, Unit Manager</a:t>
            </a:r>
          </a:p>
          <a:p>
            <a:pPr marL="0" indent="0">
              <a:lnSpc>
                <a:spcPct val="90000"/>
              </a:lnSpc>
              <a:buNone/>
            </a:pPr>
            <a:r>
              <a:rPr lang="en-US" sz="4300" b="1" dirty="0">
                <a:solidFill>
                  <a:srgbClr val="0070C0"/>
                </a:solidFill>
                <a:hlinkClick r:id="rId6">
                  <a:extLst>
                    <a:ext uri="{A12FA001-AC4F-418D-AE19-62706E023703}">
                      <ahyp:hlinkClr xmlns:ahyp="http://schemas.microsoft.com/office/drawing/2018/hyperlinkcolor" val="tx"/>
                    </a:ext>
                  </a:extLst>
                </a:hlinkClick>
              </a:rPr>
              <a:t>Shelly.J.Woda@wv.gov</a:t>
            </a:r>
            <a:r>
              <a:rPr lang="en-US" sz="4300" b="1" dirty="0">
                <a:solidFill>
                  <a:srgbClr val="0070C0"/>
                </a:solidFill>
              </a:rPr>
              <a:t> </a:t>
            </a:r>
          </a:p>
          <a:p>
            <a:pPr marL="0" indent="0" algn="l">
              <a:lnSpc>
                <a:spcPct val="90000"/>
              </a:lnSpc>
              <a:buNone/>
            </a:pPr>
            <a:endParaRPr lang="en-US" sz="4300" b="1" dirty="0">
              <a:solidFill>
                <a:schemeClr val="tx1">
                  <a:lumMod val="75000"/>
                  <a:lumOff val="25000"/>
                </a:schemeClr>
              </a:solidFill>
            </a:endParaRPr>
          </a:p>
          <a:p>
            <a:pPr algn="l">
              <a:lnSpc>
                <a:spcPct val="90000"/>
              </a:lnSpc>
              <a:buFont typeface="Wingdings 3" charset="2"/>
              <a:buChar char=""/>
            </a:pPr>
            <a:endParaRPr lang="en-US" sz="600" b="1" dirty="0">
              <a:solidFill>
                <a:schemeClr val="tx1">
                  <a:lumMod val="75000"/>
                  <a:lumOff val="25000"/>
                </a:schemeClr>
              </a:solidFill>
            </a:endParaRPr>
          </a:p>
        </p:txBody>
      </p:sp>
      <p:sp>
        <p:nvSpPr>
          <p:cNvPr id="12" name="TextBox 11">
            <a:extLst>
              <a:ext uri="{FF2B5EF4-FFF2-40B4-BE49-F238E27FC236}">
                <a16:creationId xmlns:a16="http://schemas.microsoft.com/office/drawing/2014/main" id="{7024D9B5-1A9C-69A3-4062-FB5AB923D84C}"/>
              </a:ext>
            </a:extLst>
          </p:cNvPr>
          <p:cNvSpPr txBox="1"/>
          <p:nvPr/>
        </p:nvSpPr>
        <p:spPr>
          <a:xfrm>
            <a:off x="4480271" y="3687668"/>
            <a:ext cx="5044191" cy="1754326"/>
          </a:xfrm>
          <a:prstGeom prst="rect">
            <a:avLst/>
          </a:prstGeom>
          <a:noFill/>
        </p:spPr>
        <p:txBody>
          <a:bodyPr wrap="square">
            <a:spAutoFit/>
          </a:bodyPr>
          <a:lstStyle/>
          <a:p>
            <a:r>
              <a:rPr lang="en-US" dirty="0"/>
              <a:t>West Virginia Development Office</a:t>
            </a:r>
          </a:p>
          <a:p>
            <a:r>
              <a:rPr lang="en-US" dirty="0"/>
              <a:t>Community Advancement and Development</a:t>
            </a:r>
          </a:p>
          <a:p>
            <a:r>
              <a:rPr lang="en-US" dirty="0"/>
              <a:t>Building 3, Suite 700</a:t>
            </a:r>
          </a:p>
          <a:p>
            <a:r>
              <a:rPr lang="en-US" dirty="0"/>
              <a:t>1900 Kanawha Boulevard, E.</a:t>
            </a:r>
          </a:p>
          <a:p>
            <a:r>
              <a:rPr lang="en-US" dirty="0"/>
              <a:t>Charleston, WV 25304</a:t>
            </a:r>
          </a:p>
          <a:p>
            <a:r>
              <a:rPr lang="en-US" dirty="0"/>
              <a:t>304-558-2234</a:t>
            </a:r>
          </a:p>
        </p:txBody>
      </p:sp>
    </p:spTree>
    <p:extLst>
      <p:ext uri="{BB962C8B-B14F-4D97-AF65-F5344CB8AC3E}">
        <p14:creationId xmlns:p14="http://schemas.microsoft.com/office/powerpoint/2010/main" val="2898164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E96B179-B11A-4698-3C7E-547C0A6BBD6F}"/>
              </a:ext>
            </a:extLst>
          </p:cNvPr>
          <p:cNvPicPr>
            <a:picLocks noChangeAspect="1"/>
          </p:cNvPicPr>
          <p:nvPr/>
        </p:nvPicPr>
        <p:blipFill>
          <a:blip r:embed="rId2">
            <a:duotone>
              <a:prstClr val="black"/>
              <a:prstClr val="white"/>
            </a:duotone>
          </a:blip>
          <a:srcRect l="24267" t="6648" r="18269"/>
          <a:stretch>
            <a:fillRect/>
          </a:stretch>
        </p:blipFill>
        <p:spPr>
          <a:xfrm>
            <a:off x="5123543" y="-1"/>
            <a:ext cx="7065281" cy="6858001"/>
          </a:xfrm>
          <a:custGeom>
            <a:avLst/>
            <a:gdLst/>
            <a:ahLst/>
            <a:cxnLst/>
            <a:rect l="l" t="t" r="r" b="b"/>
            <a:pathLst>
              <a:path w="7065281" h="6858001">
                <a:moveTo>
                  <a:pt x="379987" y="0"/>
                </a:moveTo>
                <a:lnTo>
                  <a:pt x="7065281" y="0"/>
                </a:lnTo>
                <a:lnTo>
                  <a:pt x="7065281" y="6858001"/>
                </a:lnTo>
                <a:lnTo>
                  <a:pt x="27809" y="6858001"/>
                </a:lnTo>
                <a:lnTo>
                  <a:pt x="1803228" y="4521201"/>
                </a:lnTo>
                <a:close/>
                <a:moveTo>
                  <a:pt x="0" y="0"/>
                </a:moveTo>
                <a:lnTo>
                  <a:pt x="379987" y="0"/>
                </a:lnTo>
                <a:lnTo>
                  <a:pt x="0" y="407"/>
                </a:lnTo>
                <a:close/>
              </a:path>
            </a:pathLst>
          </a:custGeom>
        </p:spPr>
      </p:pic>
      <p:sp>
        <p:nvSpPr>
          <p:cNvPr id="3" name="Subtitle 2">
            <a:extLst>
              <a:ext uri="{FF2B5EF4-FFF2-40B4-BE49-F238E27FC236}">
                <a16:creationId xmlns:a16="http://schemas.microsoft.com/office/drawing/2014/main" id="{BB8FFDEE-298B-C662-9C7F-05B52FC8070C}"/>
              </a:ext>
            </a:extLst>
          </p:cNvPr>
          <p:cNvSpPr>
            <a:spLocks noGrp="1"/>
          </p:cNvSpPr>
          <p:nvPr>
            <p:ph type="subTitle" idx="1"/>
          </p:nvPr>
        </p:nvSpPr>
        <p:spPr>
          <a:xfrm>
            <a:off x="677335" y="4050831"/>
            <a:ext cx="5113217" cy="1096901"/>
          </a:xfrm>
        </p:spPr>
        <p:txBody>
          <a:bodyPr>
            <a:noAutofit/>
          </a:bodyPr>
          <a:lstStyle/>
          <a:p>
            <a:r>
              <a:rPr lang="en-US" sz="2400" b="1" dirty="0">
                <a:solidFill>
                  <a:schemeClr val="accent1">
                    <a:lumMod val="75000"/>
                  </a:schemeClr>
                </a:solidFill>
              </a:rPr>
              <a:t>Part 1:  Application Guide</a:t>
            </a:r>
          </a:p>
          <a:p>
            <a:r>
              <a:rPr lang="en-US" b="1" dirty="0">
                <a:solidFill>
                  <a:schemeClr val="accent1">
                    <a:lumMod val="75000"/>
                  </a:schemeClr>
                </a:solidFill>
              </a:rPr>
              <a:t>for applying for the NIP tax credit program</a:t>
            </a:r>
          </a:p>
        </p:txBody>
      </p:sp>
      <p:cxnSp>
        <p:nvCxnSpPr>
          <p:cNvPr id="6" name="Straight Connector 5">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8"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10" name="Picture 9">
            <a:extLst>
              <a:ext uri="{FF2B5EF4-FFF2-40B4-BE49-F238E27FC236}">
                <a16:creationId xmlns:a16="http://schemas.microsoft.com/office/drawing/2014/main" id="{B8F5C90E-B793-9B9D-BB3C-9EB6AC0292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037" y="1594093"/>
            <a:ext cx="5123515" cy="2369093"/>
          </a:xfrm>
          <a:prstGeom prst="rect">
            <a:avLst/>
          </a:prstGeom>
        </p:spPr>
      </p:pic>
      <p:sp>
        <p:nvSpPr>
          <p:cNvPr id="2" name="Slide Number Placeholder 7">
            <a:extLst>
              <a:ext uri="{FF2B5EF4-FFF2-40B4-BE49-F238E27FC236}">
                <a16:creationId xmlns:a16="http://schemas.microsoft.com/office/drawing/2014/main" id="{9FC4EB42-643A-4EB9-E25A-9C47D0573314}"/>
              </a:ext>
            </a:extLst>
          </p:cNvPr>
          <p:cNvSpPr>
            <a:spLocks noGrp="1"/>
          </p:cNvSpPr>
          <p:nvPr>
            <p:ph type="sldNum" sz="quarter" idx="12"/>
          </p:nvPr>
        </p:nvSpPr>
        <p:spPr>
          <a:xfrm>
            <a:off x="10832916" y="6041362"/>
            <a:ext cx="683339" cy="365125"/>
          </a:xfrm>
        </p:spPr>
        <p:txBody>
          <a:bodyPr/>
          <a:lstStyle/>
          <a:p>
            <a:fld id="{87E7843D-FF13-4365-9478-9625B70A2705}" type="slidenum">
              <a:rPr lang="en-US" sz="2400" smtClean="0">
                <a:solidFill>
                  <a:schemeClr val="tx1"/>
                </a:solidFill>
              </a:rPr>
              <a:t>3</a:t>
            </a:fld>
            <a:endParaRPr lang="en-US" sz="2400" dirty="0">
              <a:solidFill>
                <a:schemeClr val="tx1"/>
              </a:solidFill>
            </a:endParaRPr>
          </a:p>
        </p:txBody>
      </p:sp>
    </p:spTree>
    <p:extLst>
      <p:ext uri="{BB962C8B-B14F-4D97-AF65-F5344CB8AC3E}">
        <p14:creationId xmlns:p14="http://schemas.microsoft.com/office/powerpoint/2010/main" val="1968219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63DD6-7055-6F33-CBC5-4B2A18530CD0}"/>
              </a:ext>
            </a:extLst>
          </p:cNvPr>
          <p:cNvSpPr>
            <a:spLocks noGrp="1"/>
          </p:cNvSpPr>
          <p:nvPr>
            <p:ph type="title"/>
          </p:nvPr>
        </p:nvSpPr>
        <p:spPr>
          <a:xfrm>
            <a:off x="677334" y="609600"/>
            <a:ext cx="8596668" cy="889416"/>
          </a:xfrm>
        </p:spPr>
        <p:txBody>
          <a:bodyPr>
            <a:normAutofit fontScale="90000"/>
          </a:bodyPr>
          <a:lstStyle/>
          <a:p>
            <a:r>
              <a:rPr lang="en-US" dirty="0"/>
              <a:t>What is the NIP?</a:t>
            </a:r>
            <a:br>
              <a:rPr lang="en-US" dirty="0"/>
            </a:br>
            <a:endParaRPr lang="en-US" dirty="0"/>
          </a:p>
        </p:txBody>
      </p:sp>
      <p:sp>
        <p:nvSpPr>
          <p:cNvPr id="3" name="Content Placeholder 2">
            <a:extLst>
              <a:ext uri="{FF2B5EF4-FFF2-40B4-BE49-F238E27FC236}">
                <a16:creationId xmlns:a16="http://schemas.microsoft.com/office/drawing/2014/main" id="{7947CF12-2794-4932-2F61-2A85EC7D2A7D}"/>
              </a:ext>
            </a:extLst>
          </p:cNvPr>
          <p:cNvSpPr>
            <a:spLocks noGrp="1"/>
          </p:cNvSpPr>
          <p:nvPr>
            <p:ph idx="1"/>
          </p:nvPr>
        </p:nvSpPr>
        <p:spPr>
          <a:xfrm>
            <a:off x="677334" y="1695894"/>
            <a:ext cx="8596668" cy="3880773"/>
          </a:xfrm>
        </p:spPr>
        <p:txBody>
          <a:bodyPr>
            <a:normAutofit lnSpcReduction="10000"/>
          </a:bodyPr>
          <a:lstStyle/>
          <a:p>
            <a:r>
              <a:rPr lang="en-US" dirty="0"/>
              <a:t>The NIP was established by the West Virginia Legislature in 1996 to increase charitable giving to local nonprofit organizations, helping to increase the capacity of organizations to serve low-income West Virginia residents in highly distressed neighborhoods.</a:t>
            </a:r>
          </a:p>
          <a:p>
            <a:r>
              <a:rPr lang="en-US" dirty="0"/>
              <a:t>The program allows 501(c) 3 designated charitable organizations to apply for tax credit vouchers. These organizations utilize the tax credits to attract donations from businesses and individuals. </a:t>
            </a:r>
          </a:p>
          <a:p>
            <a:r>
              <a:rPr lang="en-US" dirty="0"/>
              <a:t>Businesses and individuals who contribute to NIP organizations are eligible to receive up to 50 percent of the contributed amount in the form of state tax credits. Donors may use the credits to reduce certain West Virginia tax liabilities.</a:t>
            </a:r>
          </a:p>
          <a:p>
            <a:r>
              <a:rPr lang="en-US" dirty="0"/>
              <a:t>In this way, businesses, individuals, nonprofits, and the State of West Virginia work together to alleviate poverty in the Mountain State.</a:t>
            </a:r>
          </a:p>
          <a:p>
            <a:endParaRPr lang="en-US" dirty="0"/>
          </a:p>
          <a:p>
            <a:endParaRPr lang="en-US" dirty="0"/>
          </a:p>
        </p:txBody>
      </p:sp>
      <p:sp>
        <p:nvSpPr>
          <p:cNvPr id="5" name="Slide Number Placeholder 4">
            <a:extLst>
              <a:ext uri="{FF2B5EF4-FFF2-40B4-BE49-F238E27FC236}">
                <a16:creationId xmlns:a16="http://schemas.microsoft.com/office/drawing/2014/main" id="{E92D8ACC-1787-02B9-B92A-1D1E56327DFB}"/>
              </a:ext>
            </a:extLst>
          </p:cNvPr>
          <p:cNvSpPr>
            <a:spLocks noGrp="1"/>
          </p:cNvSpPr>
          <p:nvPr>
            <p:ph type="sldNum" sz="quarter" idx="12"/>
          </p:nvPr>
        </p:nvSpPr>
        <p:spPr>
          <a:xfrm>
            <a:off x="11019069" y="5981402"/>
            <a:ext cx="683339" cy="365125"/>
          </a:xfrm>
        </p:spPr>
        <p:txBody>
          <a:bodyPr/>
          <a:lstStyle/>
          <a:p>
            <a:fld id="{87E7843D-FF13-4365-9478-9625B70A2705}" type="slidenum">
              <a:rPr lang="en-US" sz="2400" smtClean="0">
                <a:solidFill>
                  <a:schemeClr val="tx1"/>
                </a:solidFill>
              </a:rPr>
              <a:t>4</a:t>
            </a:fld>
            <a:endParaRPr lang="en-US" sz="2400" dirty="0">
              <a:solidFill>
                <a:schemeClr val="tx1"/>
              </a:solidFill>
            </a:endParaRPr>
          </a:p>
        </p:txBody>
      </p:sp>
    </p:spTree>
    <p:extLst>
      <p:ext uri="{BB962C8B-B14F-4D97-AF65-F5344CB8AC3E}">
        <p14:creationId xmlns:p14="http://schemas.microsoft.com/office/powerpoint/2010/main" val="2821520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2CCB8-ADD6-25AE-C96D-88DF86402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B4A16E-BC33-18AA-6E2B-E52331F3C4E9}"/>
              </a:ext>
            </a:extLst>
          </p:cNvPr>
          <p:cNvSpPr>
            <a:spLocks noGrp="1"/>
          </p:cNvSpPr>
          <p:nvPr>
            <p:ph type="title"/>
          </p:nvPr>
        </p:nvSpPr>
        <p:spPr/>
        <p:txBody>
          <a:bodyPr>
            <a:normAutofit/>
          </a:bodyPr>
          <a:lstStyle/>
          <a:p>
            <a:r>
              <a:rPr lang="en-US" dirty="0"/>
              <a:t>Eligibility Requirements</a:t>
            </a:r>
            <a:br>
              <a:rPr lang="en-US" dirty="0"/>
            </a:br>
            <a:r>
              <a:rPr lang="en-US" sz="2200" dirty="0"/>
              <a:t>Applicant organizations must meet the following criteria:</a:t>
            </a:r>
          </a:p>
        </p:txBody>
      </p:sp>
      <p:sp>
        <p:nvSpPr>
          <p:cNvPr id="3" name="Content Placeholder 2">
            <a:extLst>
              <a:ext uri="{FF2B5EF4-FFF2-40B4-BE49-F238E27FC236}">
                <a16:creationId xmlns:a16="http://schemas.microsoft.com/office/drawing/2014/main" id="{DF118D98-7C97-696E-EF9C-E3CB9DE7825F}"/>
              </a:ext>
            </a:extLst>
          </p:cNvPr>
          <p:cNvSpPr>
            <a:spLocks noGrp="1"/>
          </p:cNvSpPr>
          <p:nvPr>
            <p:ph idx="1"/>
          </p:nvPr>
        </p:nvSpPr>
        <p:spPr>
          <a:xfrm>
            <a:off x="677334" y="2040668"/>
            <a:ext cx="8596668" cy="3880773"/>
          </a:xfrm>
        </p:spPr>
        <p:txBody>
          <a:bodyPr>
            <a:normAutofit/>
          </a:bodyPr>
          <a:lstStyle/>
          <a:p>
            <a:r>
              <a:rPr lang="en-US" dirty="0">
                <a:solidFill>
                  <a:srgbClr val="333333"/>
                </a:solidFill>
                <a:latin typeface="Arial" panose="020B0604020202020204" pitchFamily="34" charset="0"/>
              </a:rPr>
              <a:t>Designated as a 501(c)3 organization by the IRS.</a:t>
            </a:r>
          </a:p>
          <a:p>
            <a:r>
              <a:rPr lang="en-US" dirty="0">
                <a:solidFill>
                  <a:srgbClr val="333333"/>
                </a:solidFill>
                <a:latin typeface="Arial" panose="020B0604020202020204" pitchFamily="34" charset="0"/>
              </a:rPr>
              <a:t>Currently registered and in good standing with the West Virginia Secretary of State's office as a charitable organization. Credit will not be awarded to organizations whose registration is not up-to-date at the time of the award announcement (typically, September 1</a:t>
            </a:r>
            <a:r>
              <a:rPr lang="en-US" baseline="30000" dirty="0">
                <a:solidFill>
                  <a:srgbClr val="333333"/>
                </a:solidFill>
                <a:latin typeface="Arial" panose="020B0604020202020204" pitchFamily="34" charset="0"/>
              </a:rPr>
              <a:t>st</a:t>
            </a:r>
            <a:r>
              <a:rPr lang="en-US" dirty="0">
                <a:solidFill>
                  <a:srgbClr val="333333"/>
                </a:solidFill>
                <a:latin typeface="Arial" panose="020B0604020202020204" pitchFamily="34" charset="0"/>
              </a:rPr>
              <a:t> of each year).</a:t>
            </a:r>
          </a:p>
          <a:p>
            <a:r>
              <a:rPr lang="en-US" dirty="0">
                <a:solidFill>
                  <a:srgbClr val="333333"/>
                </a:solidFill>
                <a:latin typeface="Arial" panose="020B0604020202020204" pitchFamily="34" charset="0"/>
              </a:rPr>
              <a:t>Actively participate in fundraising activities and accept charitable donations. Organizations must also demonstrate a capacity to raise donations totaling 2 times the amount of tax credit requested on their application.</a:t>
            </a:r>
          </a:p>
          <a:p>
            <a:r>
              <a:rPr lang="en-US" dirty="0">
                <a:solidFill>
                  <a:srgbClr val="333333"/>
                </a:solidFill>
                <a:latin typeface="Arial" panose="020B0604020202020204" pitchFamily="34" charset="0"/>
              </a:rPr>
              <a:t>Serve low-income West Virginia residents in highly distressed communities.</a:t>
            </a:r>
          </a:p>
          <a:p>
            <a:r>
              <a:rPr lang="en-US" dirty="0">
                <a:solidFill>
                  <a:srgbClr val="333333"/>
                </a:solidFill>
                <a:latin typeface="Arial" panose="020B0604020202020204" pitchFamily="34" charset="0"/>
              </a:rPr>
              <a:t>Review this Instruction Guide and submit the Signature Page with your application. The Signature Page is on pg. 28 of this guide.</a:t>
            </a:r>
          </a:p>
          <a:p>
            <a:endParaRPr lang="en-US" dirty="0"/>
          </a:p>
        </p:txBody>
      </p:sp>
      <p:sp>
        <p:nvSpPr>
          <p:cNvPr id="5" name="Slide Number Placeholder 4">
            <a:extLst>
              <a:ext uri="{FF2B5EF4-FFF2-40B4-BE49-F238E27FC236}">
                <a16:creationId xmlns:a16="http://schemas.microsoft.com/office/drawing/2014/main" id="{DC38C447-0342-B9CE-C8C5-355284139A64}"/>
              </a:ext>
            </a:extLst>
          </p:cNvPr>
          <p:cNvSpPr>
            <a:spLocks noGrp="1"/>
          </p:cNvSpPr>
          <p:nvPr>
            <p:ph type="sldNum" sz="quarter" idx="12"/>
          </p:nvPr>
        </p:nvSpPr>
        <p:spPr>
          <a:xfrm>
            <a:off x="10831327" y="6041362"/>
            <a:ext cx="683339" cy="365125"/>
          </a:xfrm>
        </p:spPr>
        <p:txBody>
          <a:bodyPr/>
          <a:lstStyle/>
          <a:p>
            <a:fld id="{87E7843D-FF13-4365-9478-9625B70A2705}" type="slidenum">
              <a:rPr lang="en-US" sz="2400" smtClean="0">
                <a:solidFill>
                  <a:schemeClr val="tx1"/>
                </a:solidFill>
              </a:rPr>
              <a:t>5</a:t>
            </a:fld>
            <a:endParaRPr lang="en-US" sz="2400">
              <a:solidFill>
                <a:schemeClr val="tx1"/>
              </a:solidFill>
            </a:endParaRPr>
          </a:p>
        </p:txBody>
      </p:sp>
    </p:spTree>
    <p:extLst>
      <p:ext uri="{BB962C8B-B14F-4D97-AF65-F5344CB8AC3E}">
        <p14:creationId xmlns:p14="http://schemas.microsoft.com/office/powerpoint/2010/main" val="2743612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89129-CE7B-B9F6-B191-900027E8BC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C5067B-76E0-339B-924C-7E3BF0192937}"/>
              </a:ext>
            </a:extLst>
          </p:cNvPr>
          <p:cNvSpPr>
            <a:spLocks noGrp="1"/>
          </p:cNvSpPr>
          <p:nvPr>
            <p:ph type="title"/>
          </p:nvPr>
        </p:nvSpPr>
        <p:spPr>
          <a:xfrm>
            <a:off x="677334" y="609600"/>
            <a:ext cx="8596668" cy="799475"/>
          </a:xfrm>
        </p:spPr>
        <p:txBody>
          <a:bodyPr>
            <a:normAutofit/>
          </a:bodyPr>
          <a:lstStyle/>
          <a:p>
            <a:r>
              <a:rPr lang="en-US" dirty="0"/>
              <a:t>General Rules &amp; Deadlines</a:t>
            </a:r>
            <a:endParaRPr lang="en-US" sz="2200" dirty="0"/>
          </a:p>
        </p:txBody>
      </p:sp>
      <p:sp>
        <p:nvSpPr>
          <p:cNvPr id="3" name="Content Placeholder 2">
            <a:extLst>
              <a:ext uri="{FF2B5EF4-FFF2-40B4-BE49-F238E27FC236}">
                <a16:creationId xmlns:a16="http://schemas.microsoft.com/office/drawing/2014/main" id="{93A14D99-74BB-ABD7-1393-59F118597C65}"/>
              </a:ext>
            </a:extLst>
          </p:cNvPr>
          <p:cNvSpPr>
            <a:spLocks noGrp="1"/>
          </p:cNvSpPr>
          <p:nvPr>
            <p:ph idx="1"/>
          </p:nvPr>
        </p:nvSpPr>
        <p:spPr>
          <a:xfrm>
            <a:off x="677334" y="1543987"/>
            <a:ext cx="8596668" cy="4497375"/>
          </a:xfrm>
        </p:spPr>
        <p:txBody>
          <a:bodyPr>
            <a:normAutofit/>
          </a:bodyPr>
          <a:lstStyle/>
          <a:p>
            <a:r>
              <a:rPr lang="en-US" dirty="0"/>
              <a:t>Only one application will be accepted per FEIN. </a:t>
            </a:r>
          </a:p>
          <a:p>
            <a:r>
              <a:rPr lang="en-US" dirty="0"/>
              <a:t>Applications are available on our website at </a:t>
            </a:r>
            <a:r>
              <a:rPr lang="en-US" dirty="0">
                <a:hlinkClick r:id="rId2"/>
              </a:rPr>
              <a:t>www.WVCAD.org/NIP</a:t>
            </a:r>
            <a:r>
              <a:rPr lang="en-US" dirty="0"/>
              <a:t> by creating or signing into your organization’s NIP account.</a:t>
            </a:r>
          </a:p>
          <a:p>
            <a:r>
              <a:rPr lang="en-US" dirty="0"/>
              <a:t> Applications will only be accepted using the online format.</a:t>
            </a:r>
          </a:p>
          <a:p>
            <a:r>
              <a:rPr lang="en-US" dirty="0"/>
              <a:t>No incomplete applications will be considered.</a:t>
            </a:r>
          </a:p>
          <a:p>
            <a:r>
              <a:rPr lang="en-US" dirty="0"/>
              <a:t>No late applications will be considered.</a:t>
            </a:r>
          </a:p>
          <a:p>
            <a:r>
              <a:rPr lang="en-US" dirty="0"/>
              <a:t>Applications and all required documentation are due </a:t>
            </a:r>
            <a:r>
              <a:rPr lang="en-US" b="1" u="sng" dirty="0"/>
              <a:t>June 30</a:t>
            </a:r>
            <a:r>
              <a:rPr lang="en-US" b="1" u="sng" baseline="30000" dirty="0"/>
              <a:t>th</a:t>
            </a:r>
            <a:r>
              <a:rPr lang="en-US" b="1" u="sng" dirty="0"/>
              <a:t> by 5 P.M.</a:t>
            </a:r>
          </a:p>
          <a:p>
            <a:r>
              <a:rPr lang="en-US" dirty="0"/>
              <a:t>Once submitted, you will immediately receive an email notification stating your application has been received. Only this E-MAIL will serve as proof that your application was submitted and received on time.</a:t>
            </a:r>
          </a:p>
          <a:p>
            <a:r>
              <a:rPr lang="en-US" dirty="0"/>
              <a:t>If additional documentation is requested, a 5-day grace period will be extended for the submission of the required forms. </a:t>
            </a:r>
          </a:p>
          <a:p>
            <a:endParaRPr lang="en-US" dirty="0"/>
          </a:p>
        </p:txBody>
      </p:sp>
      <p:sp>
        <p:nvSpPr>
          <p:cNvPr id="5" name="Slide Number Placeholder 4">
            <a:extLst>
              <a:ext uri="{FF2B5EF4-FFF2-40B4-BE49-F238E27FC236}">
                <a16:creationId xmlns:a16="http://schemas.microsoft.com/office/drawing/2014/main" id="{B26CB41D-024C-2EAA-911B-E51ED6B8A818}"/>
              </a:ext>
            </a:extLst>
          </p:cNvPr>
          <p:cNvSpPr>
            <a:spLocks noGrp="1"/>
          </p:cNvSpPr>
          <p:nvPr>
            <p:ph type="sldNum" sz="quarter" idx="12"/>
          </p:nvPr>
        </p:nvSpPr>
        <p:spPr>
          <a:xfrm>
            <a:off x="10831327" y="6041362"/>
            <a:ext cx="683339" cy="365125"/>
          </a:xfrm>
        </p:spPr>
        <p:txBody>
          <a:bodyPr/>
          <a:lstStyle/>
          <a:p>
            <a:fld id="{87E7843D-FF13-4365-9478-9625B70A2705}" type="slidenum">
              <a:rPr lang="en-US" sz="2400" smtClean="0">
                <a:solidFill>
                  <a:schemeClr val="tx1"/>
                </a:solidFill>
              </a:rPr>
              <a:t>6</a:t>
            </a:fld>
            <a:endParaRPr lang="en-US" sz="2400">
              <a:solidFill>
                <a:schemeClr val="tx1"/>
              </a:solidFill>
            </a:endParaRPr>
          </a:p>
        </p:txBody>
      </p:sp>
    </p:spTree>
    <p:extLst>
      <p:ext uri="{BB962C8B-B14F-4D97-AF65-F5344CB8AC3E}">
        <p14:creationId xmlns:p14="http://schemas.microsoft.com/office/powerpoint/2010/main" val="762916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DCEA9-ACE5-E683-7293-CF152007EC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B67DC8-A36A-C303-71EC-C852CD4DFA80}"/>
              </a:ext>
            </a:extLst>
          </p:cNvPr>
          <p:cNvSpPr>
            <a:spLocks noGrp="1"/>
          </p:cNvSpPr>
          <p:nvPr>
            <p:ph type="title"/>
          </p:nvPr>
        </p:nvSpPr>
        <p:spPr>
          <a:xfrm>
            <a:off x="677334" y="609600"/>
            <a:ext cx="8596668" cy="799475"/>
          </a:xfrm>
        </p:spPr>
        <p:txBody>
          <a:bodyPr>
            <a:normAutofit/>
          </a:bodyPr>
          <a:lstStyle/>
          <a:p>
            <a:r>
              <a:rPr lang="en-US" dirty="0"/>
              <a:t>Items You Will Need</a:t>
            </a:r>
            <a:endParaRPr lang="en-US" sz="2200" dirty="0"/>
          </a:p>
        </p:txBody>
      </p:sp>
      <p:sp>
        <p:nvSpPr>
          <p:cNvPr id="3" name="Content Placeholder 2">
            <a:extLst>
              <a:ext uri="{FF2B5EF4-FFF2-40B4-BE49-F238E27FC236}">
                <a16:creationId xmlns:a16="http://schemas.microsoft.com/office/drawing/2014/main" id="{C14DE7A6-3176-9A7C-D675-1E82407656C7}"/>
              </a:ext>
            </a:extLst>
          </p:cNvPr>
          <p:cNvSpPr>
            <a:spLocks noGrp="1"/>
          </p:cNvSpPr>
          <p:nvPr>
            <p:ph idx="1"/>
          </p:nvPr>
        </p:nvSpPr>
        <p:spPr>
          <a:xfrm>
            <a:off x="677334" y="1543987"/>
            <a:ext cx="8596668" cy="4497375"/>
          </a:xfrm>
        </p:spPr>
        <p:txBody>
          <a:bodyPr>
            <a:normAutofit fontScale="92500" lnSpcReduction="20000"/>
          </a:bodyPr>
          <a:lstStyle/>
          <a:p>
            <a:r>
              <a:rPr lang="en-US" dirty="0"/>
              <a:t>Computer with internet access</a:t>
            </a:r>
          </a:p>
          <a:p>
            <a:r>
              <a:rPr lang="en-US" dirty="0"/>
              <a:t>Contact information for your organization’s CEO, Primary NIP Contact, and an Alternate NIP Contact (A minimum of two contacts is required)</a:t>
            </a:r>
          </a:p>
          <a:p>
            <a:r>
              <a:rPr lang="en-US" dirty="0"/>
              <a:t>Most recent year that your organization participated in the NIP</a:t>
            </a:r>
          </a:p>
          <a:p>
            <a:r>
              <a:rPr lang="en-US" dirty="0"/>
              <a:t>Most recent two-year history of your organization’s fundraising accomplishments</a:t>
            </a:r>
          </a:p>
          <a:p>
            <a:r>
              <a:rPr lang="en-US" dirty="0"/>
              <a:t>Required attachments </a:t>
            </a:r>
            <a:r>
              <a:rPr lang="en-US" i="1" dirty="0"/>
              <a:t>(All attachments should be current or most recent copies)</a:t>
            </a:r>
            <a:endParaRPr lang="en-US" dirty="0"/>
          </a:p>
          <a:p>
            <a:pPr lvl="1"/>
            <a:r>
              <a:rPr lang="en-US" dirty="0"/>
              <a:t>IRS 501(c)(3) Determination Letter (</a:t>
            </a:r>
            <a:r>
              <a:rPr lang="en-US" dirty="0">
                <a:hlinkClick r:id="rId2"/>
              </a:rPr>
              <a:t>www.IRS.gov</a:t>
            </a:r>
            <a:r>
              <a:rPr lang="en-US" dirty="0"/>
              <a:t>)</a:t>
            </a:r>
          </a:p>
          <a:p>
            <a:pPr lvl="1"/>
            <a:r>
              <a:rPr lang="en-US" dirty="0"/>
              <a:t>Charitable Organization Confirmation from the Secretary of State’s office (304-558-8000) with an unexpired date</a:t>
            </a:r>
          </a:p>
          <a:p>
            <a:pPr lvl="1"/>
            <a:r>
              <a:rPr lang="en-US" dirty="0"/>
              <a:t>Annual Financial Statement</a:t>
            </a:r>
          </a:p>
          <a:p>
            <a:pPr lvl="1"/>
            <a:r>
              <a:rPr lang="en-US" dirty="0"/>
              <a:t>Board Resolution (Sample provided at </a:t>
            </a:r>
            <a:r>
              <a:rPr lang="en-US" dirty="0">
                <a:hlinkClick r:id="rId3"/>
              </a:rPr>
              <a:t>www.wvcad.org/nip</a:t>
            </a:r>
            <a:r>
              <a:rPr lang="en-US" dirty="0"/>
              <a:t>)</a:t>
            </a:r>
          </a:p>
          <a:p>
            <a:pPr lvl="2"/>
            <a:r>
              <a:rPr lang="en-US" dirty="0"/>
              <a:t>Include a list of Board Members along with the city, and state where they reside</a:t>
            </a:r>
          </a:p>
          <a:p>
            <a:pPr lvl="1"/>
            <a:r>
              <a:rPr lang="en-US" dirty="0"/>
              <a:t>NIP Program Contract (Provided at </a:t>
            </a:r>
            <a:r>
              <a:rPr lang="en-US" dirty="0">
                <a:hlinkClick r:id="rId3"/>
              </a:rPr>
              <a:t>www.wvcad.org/nip</a:t>
            </a:r>
            <a:r>
              <a:rPr lang="en-US" dirty="0"/>
              <a:t>)</a:t>
            </a:r>
          </a:p>
          <a:p>
            <a:pPr lvl="1"/>
            <a:r>
              <a:rPr lang="en-US" dirty="0"/>
              <a:t>NIP Instruction Guide Signature Page (Pg. 28 of the guide)</a:t>
            </a:r>
          </a:p>
        </p:txBody>
      </p:sp>
      <p:sp>
        <p:nvSpPr>
          <p:cNvPr id="5" name="Slide Number Placeholder 4">
            <a:extLst>
              <a:ext uri="{FF2B5EF4-FFF2-40B4-BE49-F238E27FC236}">
                <a16:creationId xmlns:a16="http://schemas.microsoft.com/office/drawing/2014/main" id="{44F74E20-F3E2-B403-3632-48AA1BBF9A73}"/>
              </a:ext>
            </a:extLst>
          </p:cNvPr>
          <p:cNvSpPr>
            <a:spLocks noGrp="1"/>
          </p:cNvSpPr>
          <p:nvPr>
            <p:ph type="sldNum" sz="quarter" idx="12"/>
          </p:nvPr>
        </p:nvSpPr>
        <p:spPr>
          <a:xfrm>
            <a:off x="10831327" y="6041362"/>
            <a:ext cx="683339" cy="365125"/>
          </a:xfrm>
        </p:spPr>
        <p:txBody>
          <a:bodyPr/>
          <a:lstStyle/>
          <a:p>
            <a:fld id="{87E7843D-FF13-4365-9478-9625B70A2705}" type="slidenum">
              <a:rPr lang="en-US" sz="2400" smtClean="0">
                <a:solidFill>
                  <a:schemeClr val="tx1"/>
                </a:solidFill>
              </a:rPr>
              <a:t>7</a:t>
            </a:fld>
            <a:endParaRPr lang="en-US" sz="2400" dirty="0">
              <a:solidFill>
                <a:schemeClr val="tx1"/>
              </a:solidFill>
            </a:endParaRPr>
          </a:p>
        </p:txBody>
      </p:sp>
    </p:spTree>
    <p:extLst>
      <p:ext uri="{BB962C8B-B14F-4D97-AF65-F5344CB8AC3E}">
        <p14:creationId xmlns:p14="http://schemas.microsoft.com/office/powerpoint/2010/main" val="4236924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1FB41-B195-FA8E-ABFB-B208EE2F5E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3DD4E8-0D4A-CD10-9436-18148260DC07}"/>
              </a:ext>
            </a:extLst>
          </p:cNvPr>
          <p:cNvSpPr>
            <a:spLocks noGrp="1"/>
          </p:cNvSpPr>
          <p:nvPr>
            <p:ph type="title"/>
          </p:nvPr>
        </p:nvSpPr>
        <p:spPr>
          <a:xfrm>
            <a:off x="677334" y="609600"/>
            <a:ext cx="8596668" cy="799475"/>
          </a:xfrm>
        </p:spPr>
        <p:txBody>
          <a:bodyPr>
            <a:normAutofit/>
          </a:bodyPr>
          <a:lstStyle/>
          <a:p>
            <a:r>
              <a:rPr lang="en-US" dirty="0"/>
              <a:t>Creating Your NIP Account</a:t>
            </a:r>
            <a:endParaRPr lang="en-US" sz="2200" dirty="0"/>
          </a:p>
        </p:txBody>
      </p:sp>
      <p:sp>
        <p:nvSpPr>
          <p:cNvPr id="3" name="Content Placeholder 2">
            <a:extLst>
              <a:ext uri="{FF2B5EF4-FFF2-40B4-BE49-F238E27FC236}">
                <a16:creationId xmlns:a16="http://schemas.microsoft.com/office/drawing/2014/main" id="{0623AFA8-6789-B001-3652-A42EBE370E53}"/>
              </a:ext>
            </a:extLst>
          </p:cNvPr>
          <p:cNvSpPr>
            <a:spLocks noGrp="1"/>
          </p:cNvSpPr>
          <p:nvPr>
            <p:ph idx="1"/>
          </p:nvPr>
        </p:nvSpPr>
        <p:spPr>
          <a:xfrm>
            <a:off x="677334" y="1543987"/>
            <a:ext cx="8596668" cy="4497375"/>
          </a:xfrm>
        </p:spPr>
        <p:txBody>
          <a:bodyPr>
            <a:normAutofit/>
          </a:bodyPr>
          <a:lstStyle/>
          <a:p>
            <a:r>
              <a:rPr lang="en-US" dirty="0"/>
              <a:t>Only new organizations will need to create an NIP account. Returning organizations will already have an account. If you need access to your organization’s account, email your request to: </a:t>
            </a:r>
            <a:r>
              <a:rPr lang="en-US" dirty="0">
                <a:hlinkClick r:id="rId2"/>
              </a:rPr>
              <a:t>john.c.garner@wv.gov</a:t>
            </a:r>
            <a:r>
              <a:rPr lang="en-US" dirty="0"/>
              <a:t>.</a:t>
            </a:r>
          </a:p>
          <a:p>
            <a:r>
              <a:rPr lang="en-US" dirty="0"/>
              <a:t>If your organization has never participated in the NIP:</a:t>
            </a:r>
          </a:p>
          <a:p>
            <a:pPr lvl="1"/>
            <a:r>
              <a:rPr lang="en-US" dirty="0"/>
              <a:t>Visit our website at: </a:t>
            </a:r>
            <a:r>
              <a:rPr lang="en-US" dirty="0">
                <a:hlinkClick r:id="rId3"/>
              </a:rPr>
              <a:t>www.wvcad.org/nip</a:t>
            </a:r>
            <a:endParaRPr lang="en-US" dirty="0"/>
          </a:p>
          <a:p>
            <a:pPr lvl="1"/>
            <a:r>
              <a:rPr lang="en-US" dirty="0"/>
              <a:t>Select “NIP Login” on the upper right side of the screen</a:t>
            </a:r>
          </a:p>
          <a:p>
            <a:pPr lvl="1"/>
            <a:r>
              <a:rPr lang="en-US" dirty="0"/>
              <a:t>Select “Create New Account”</a:t>
            </a:r>
          </a:p>
          <a:p>
            <a:pPr lvl="1"/>
            <a:r>
              <a:rPr lang="en-US" dirty="0"/>
              <a:t>Follow the instructions and complete all required fields*</a:t>
            </a:r>
          </a:p>
          <a:p>
            <a:pPr lvl="1"/>
            <a:r>
              <a:rPr lang="en-US" dirty="0"/>
              <a:t>Once you have registered your account, you can select “Apply” from your organizations home page</a:t>
            </a:r>
          </a:p>
          <a:p>
            <a:pPr lvl="1"/>
            <a:r>
              <a:rPr lang="en-US" dirty="0"/>
              <a:t>If you have any questions, please email </a:t>
            </a:r>
            <a:r>
              <a:rPr lang="en-US" dirty="0">
                <a:hlinkClick r:id="rId2"/>
              </a:rPr>
              <a:t>john.c.garner@wv.gov</a:t>
            </a:r>
            <a:r>
              <a:rPr lang="en-US" dirty="0"/>
              <a:t> </a:t>
            </a:r>
          </a:p>
          <a:p>
            <a:endParaRPr lang="en-US" dirty="0"/>
          </a:p>
        </p:txBody>
      </p:sp>
      <p:sp>
        <p:nvSpPr>
          <p:cNvPr id="5" name="Slide Number Placeholder 4">
            <a:extLst>
              <a:ext uri="{FF2B5EF4-FFF2-40B4-BE49-F238E27FC236}">
                <a16:creationId xmlns:a16="http://schemas.microsoft.com/office/drawing/2014/main" id="{CDB0E81E-A499-A488-7059-66E5BD51D3C1}"/>
              </a:ext>
            </a:extLst>
          </p:cNvPr>
          <p:cNvSpPr>
            <a:spLocks noGrp="1"/>
          </p:cNvSpPr>
          <p:nvPr>
            <p:ph type="sldNum" sz="quarter" idx="12"/>
          </p:nvPr>
        </p:nvSpPr>
        <p:spPr>
          <a:xfrm>
            <a:off x="10831327" y="6041362"/>
            <a:ext cx="683339" cy="365125"/>
          </a:xfrm>
        </p:spPr>
        <p:txBody>
          <a:bodyPr/>
          <a:lstStyle/>
          <a:p>
            <a:fld id="{87E7843D-FF13-4365-9478-9625B70A2705}" type="slidenum">
              <a:rPr lang="en-US" sz="2400" smtClean="0">
                <a:solidFill>
                  <a:schemeClr val="tx1"/>
                </a:solidFill>
              </a:rPr>
              <a:t>8</a:t>
            </a:fld>
            <a:endParaRPr lang="en-US" sz="2400">
              <a:solidFill>
                <a:schemeClr val="tx1"/>
              </a:solidFill>
            </a:endParaRPr>
          </a:p>
        </p:txBody>
      </p:sp>
    </p:spTree>
    <p:extLst>
      <p:ext uri="{BB962C8B-B14F-4D97-AF65-F5344CB8AC3E}">
        <p14:creationId xmlns:p14="http://schemas.microsoft.com/office/powerpoint/2010/main" val="865177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BCFD3-BFF2-C78C-4893-9DC5250A0E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4C0516-18FA-5D0E-ECCA-567DF0623C8A}"/>
              </a:ext>
            </a:extLst>
          </p:cNvPr>
          <p:cNvSpPr>
            <a:spLocks noGrp="1"/>
          </p:cNvSpPr>
          <p:nvPr>
            <p:ph type="title"/>
          </p:nvPr>
        </p:nvSpPr>
        <p:spPr>
          <a:xfrm>
            <a:off x="677334" y="609601"/>
            <a:ext cx="8596668" cy="679554"/>
          </a:xfrm>
        </p:spPr>
        <p:txBody>
          <a:bodyPr>
            <a:normAutofit/>
          </a:bodyPr>
          <a:lstStyle/>
          <a:p>
            <a:r>
              <a:rPr lang="en-US" dirty="0"/>
              <a:t>About the Application</a:t>
            </a:r>
            <a:endParaRPr lang="en-US" sz="2200" dirty="0"/>
          </a:p>
        </p:txBody>
      </p:sp>
      <p:sp>
        <p:nvSpPr>
          <p:cNvPr id="3" name="Content Placeholder 2">
            <a:extLst>
              <a:ext uri="{FF2B5EF4-FFF2-40B4-BE49-F238E27FC236}">
                <a16:creationId xmlns:a16="http://schemas.microsoft.com/office/drawing/2014/main" id="{690EF880-3490-5381-89FB-AC154CF424DD}"/>
              </a:ext>
            </a:extLst>
          </p:cNvPr>
          <p:cNvSpPr>
            <a:spLocks noGrp="1"/>
          </p:cNvSpPr>
          <p:nvPr>
            <p:ph idx="1"/>
          </p:nvPr>
        </p:nvSpPr>
        <p:spPr>
          <a:xfrm>
            <a:off x="677334" y="1394086"/>
            <a:ext cx="8596668" cy="4497375"/>
          </a:xfrm>
        </p:spPr>
        <p:txBody>
          <a:bodyPr>
            <a:normAutofit fontScale="92500" lnSpcReduction="20000"/>
          </a:bodyPr>
          <a:lstStyle/>
          <a:p>
            <a:r>
              <a:rPr lang="en-US" dirty="0"/>
              <a:t>Applicants to the program are scored and ranked in a competitive application process using criteria as outlined in the NIP legislation. Therefore, projects should be:</a:t>
            </a:r>
          </a:p>
          <a:p>
            <a:pPr lvl="1"/>
            <a:r>
              <a:rPr lang="en-US" dirty="0"/>
              <a:t>Emergency Assistance and/or Direct Needs</a:t>
            </a:r>
          </a:p>
          <a:p>
            <a:pPr lvl="1"/>
            <a:r>
              <a:rPr lang="en-US" dirty="0"/>
              <a:t>Community based</a:t>
            </a:r>
          </a:p>
          <a:p>
            <a:pPr lvl="1"/>
            <a:r>
              <a:rPr lang="en-US" dirty="0"/>
              <a:t>Serving primarily low-income persons (incomes at or below 125% of the federal poverty level)</a:t>
            </a:r>
          </a:p>
          <a:p>
            <a:pPr lvl="1"/>
            <a:r>
              <a:rPr lang="en-US" dirty="0"/>
              <a:t>Serving highly distressed neighborhoods (economically distressed, crime and unemployment problems, high numbers of uneducated citizens, etc.)</a:t>
            </a:r>
          </a:p>
          <a:p>
            <a:pPr lvl="1"/>
            <a:r>
              <a:rPr lang="en-US" dirty="0"/>
              <a:t>Collaborating with other local organizations to maximize project benefits</a:t>
            </a:r>
          </a:p>
          <a:p>
            <a:pPr lvl="1"/>
            <a:r>
              <a:rPr lang="en-US" dirty="0"/>
              <a:t>Innovative or unique</a:t>
            </a:r>
          </a:p>
          <a:p>
            <a:pPr lvl="1"/>
            <a:r>
              <a:rPr lang="en-US" dirty="0"/>
              <a:t>Maintaining low administrative costs</a:t>
            </a:r>
          </a:p>
          <a:p>
            <a:pPr lvl="1"/>
            <a:r>
              <a:rPr lang="en-US" dirty="0"/>
              <a:t>Clearly needed in the project area</a:t>
            </a:r>
          </a:p>
          <a:p>
            <a:pPr lvl="1"/>
            <a:r>
              <a:rPr lang="en-US" dirty="0"/>
              <a:t>Able to demonstrate the capacity to deliver the proposed services</a:t>
            </a:r>
          </a:p>
          <a:p>
            <a:pPr lvl="1"/>
            <a:r>
              <a:rPr lang="en-US" dirty="0"/>
              <a:t>Effectively utilizing 100% of prior awarded credits</a:t>
            </a:r>
          </a:p>
          <a:p>
            <a:endParaRPr lang="en-US" dirty="0"/>
          </a:p>
        </p:txBody>
      </p:sp>
      <p:sp>
        <p:nvSpPr>
          <p:cNvPr id="5" name="Slide Number Placeholder 4">
            <a:extLst>
              <a:ext uri="{FF2B5EF4-FFF2-40B4-BE49-F238E27FC236}">
                <a16:creationId xmlns:a16="http://schemas.microsoft.com/office/drawing/2014/main" id="{99139761-4E26-741A-4825-17ADCD28DF47}"/>
              </a:ext>
            </a:extLst>
          </p:cNvPr>
          <p:cNvSpPr>
            <a:spLocks noGrp="1"/>
          </p:cNvSpPr>
          <p:nvPr>
            <p:ph type="sldNum" sz="quarter" idx="12"/>
          </p:nvPr>
        </p:nvSpPr>
        <p:spPr>
          <a:xfrm>
            <a:off x="10831327" y="6041362"/>
            <a:ext cx="683339" cy="365125"/>
          </a:xfrm>
        </p:spPr>
        <p:txBody>
          <a:bodyPr/>
          <a:lstStyle/>
          <a:p>
            <a:fld id="{87E7843D-FF13-4365-9478-9625B70A2705}" type="slidenum">
              <a:rPr lang="en-US" sz="2400" smtClean="0">
                <a:solidFill>
                  <a:schemeClr val="tx1"/>
                </a:solidFill>
              </a:rPr>
              <a:t>9</a:t>
            </a:fld>
            <a:endParaRPr lang="en-US" sz="2400">
              <a:solidFill>
                <a:schemeClr val="tx1"/>
              </a:solidFill>
            </a:endParaRPr>
          </a:p>
        </p:txBody>
      </p:sp>
    </p:spTree>
    <p:extLst>
      <p:ext uri="{BB962C8B-B14F-4D97-AF65-F5344CB8AC3E}">
        <p14:creationId xmlns:p14="http://schemas.microsoft.com/office/powerpoint/2010/main" val="15351560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0.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1.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2.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3.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4.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5.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6.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7.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3.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4.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5.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6.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7.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8.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9.xml><?xml version="1.0" encoding="utf-8"?>
<a:themeOverride xmlns:a="http://schemas.openxmlformats.org/drawingml/2006/main">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Facet</Template>
  <TotalTime>943</TotalTime>
  <Words>3604</Words>
  <Application>Microsoft Office PowerPoint</Application>
  <PresentationFormat>Widescreen</PresentationFormat>
  <Paragraphs>341</Paragraphs>
  <Slides>29</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Aptos</vt:lpstr>
      <vt:lpstr>Arial</vt:lpstr>
      <vt:lpstr>Trebuchet MS</vt:lpstr>
      <vt:lpstr>Wingdings 3</vt:lpstr>
      <vt:lpstr>Facet</vt:lpstr>
      <vt:lpstr>PowerPoint Presentation</vt:lpstr>
      <vt:lpstr>Table of Contents: This two-part Instruction Guide is designed to assist you and your organization with understanding and completing the NIP application as well as to instruct you on the administrative aspects of the program once credit is awarded.</vt:lpstr>
      <vt:lpstr>PowerPoint Presentation</vt:lpstr>
      <vt:lpstr>What is the NIP? </vt:lpstr>
      <vt:lpstr>Eligibility Requirements Applicant organizations must meet the following criteria:</vt:lpstr>
      <vt:lpstr>General Rules &amp; Deadlines</vt:lpstr>
      <vt:lpstr>Items You Will Need</vt:lpstr>
      <vt:lpstr>Creating Your NIP Account</vt:lpstr>
      <vt:lpstr>About the Application</vt:lpstr>
      <vt:lpstr>About the Application</vt:lpstr>
      <vt:lpstr>Completing the Application</vt:lpstr>
      <vt:lpstr>NIP Contacts</vt:lpstr>
      <vt:lpstr>PowerPoint Presentation</vt:lpstr>
      <vt:lpstr>Important Dates</vt:lpstr>
      <vt:lpstr>Program Rules</vt:lpstr>
      <vt:lpstr>Program Rules</vt:lpstr>
      <vt:lpstr>Program Rules</vt:lpstr>
      <vt:lpstr>Program Rules</vt:lpstr>
      <vt:lpstr>Issuing Credit</vt:lpstr>
      <vt:lpstr>Issuing Credit Sample of Part II – WV/NIPA-1 form</vt:lpstr>
      <vt:lpstr>Reporting Requirements</vt:lpstr>
      <vt:lpstr>Reporting Requirements</vt:lpstr>
      <vt:lpstr>Reporting Requirements</vt:lpstr>
      <vt:lpstr>Reporting Requirements</vt:lpstr>
      <vt:lpstr>Reporting Requirements</vt:lpstr>
      <vt:lpstr>Reporting Requirements</vt:lpstr>
      <vt:lpstr>Reallocation</vt:lpstr>
      <vt:lpstr>Signature Page</vt:lpstr>
      <vt:lpstr>NIP Contacts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Garner, John C</dc:creator>
  <cp:lastModifiedBy>Garner, John C</cp:lastModifiedBy>
  <cp:revision>9</cp:revision>
  <dcterms:created xsi:type="dcterms:W3CDTF">2026-05-06T03:05:06Z</dcterms:created>
  <dcterms:modified xsi:type="dcterms:W3CDTF">2026-05-08T15:47:56Z</dcterms:modified>
</cp:coreProperties>
</file>